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Lst>
  <p:notesMasterIdLst>
    <p:notesMasterId r:id="rId4"/>
  </p:notesMasterIdLst>
  <p:sldIdLst>
    <p:sldId id="256" r:id="rId3"/>
  </p:sldIdLst>
  <p:sldSz cx="32918400" cy="219456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orient="horz" pos="192">
          <p15:clr>
            <a:srgbClr val="A4A3A4"/>
          </p15:clr>
        </p15:guide>
        <p15:guide id="3" orient="horz" pos="13440">
          <p15:clr>
            <a:srgbClr val="A4A3A4"/>
          </p15:clr>
        </p15:guide>
        <p15:guide id="4" orient="horz">
          <p15:clr>
            <a:srgbClr val="A4A3A4"/>
          </p15:clr>
        </p15:guide>
        <p15:guide id="5" pos="436">
          <p15:clr>
            <a:srgbClr val="A4A3A4"/>
          </p15:clr>
        </p15:guide>
        <p15:guide id="6" pos="203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762" autoAdjust="0"/>
  </p:normalViewPr>
  <p:slideViewPr>
    <p:cSldViewPr snapToGrid="0" snapToObjects="1" showGuides="1">
      <p:cViewPr varScale="1">
        <p:scale>
          <a:sx n="32" d="100"/>
          <a:sy n="32" d="100"/>
        </p:scale>
        <p:origin x="1290" y="138"/>
      </p:cViewPr>
      <p:guideLst>
        <p:guide orient="horz" pos="2212"/>
        <p:guide orient="horz" pos="192"/>
        <p:guide orient="horz" pos="1344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12/1/2019</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784840913"/>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22632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72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510493"/>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1019464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495316"/>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25990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715605"/>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00293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510493"/>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510493"/>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47391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0" indent="0">
              <a:buNone/>
              <a:tabLst/>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06245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522268"/>
            <a:ext cx="24162328" cy="805296"/>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305475"/>
            <a:ext cx="24162328" cy="634555"/>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319262"/>
            <a:ext cx="24162328" cy="1203006"/>
          </a:xfrm>
          <a:prstGeom prst="rect">
            <a:avLst/>
          </a:prstGeom>
        </p:spPr>
        <p:txBody>
          <a:bodyPr>
            <a:normAutofit/>
          </a:bodyPr>
          <a:lstStyle>
            <a:lvl1pPr marL="0" indent="0" algn="ctr">
              <a:buFontTx/>
              <a:buNone/>
              <a:defRPr sz="72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3" y="3510493"/>
            <a:ext cx="10179845"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2023504"/>
            <a:ext cx="10194648"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1495316"/>
            <a:ext cx="10179844"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7" y="1425990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7" y="13715605"/>
            <a:ext cx="10178651"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1" y="4002937"/>
            <a:ext cx="10178651"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6899" y="3510493"/>
            <a:ext cx="10184606"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510493"/>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147391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0" indent="0">
              <a:buNone/>
              <a:tabLst/>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7062451"/>
            <a:ext cx="10182022" cy="531993"/>
          </a:xfrm>
          <a:prstGeom prst="rect">
            <a:avLst/>
          </a:prstGeom>
          <a:noFill/>
        </p:spPr>
        <p:txBody>
          <a:bodyPr wrap="square" lIns="65304" tIns="65304" rIns="65304" bIns="65304" anchor="ctr" anchorCtr="0">
            <a:spAutoFit/>
          </a:bodyPr>
          <a:lstStyle>
            <a:lvl1pPr marL="0" indent="0" algn="ctr">
              <a:buNone/>
              <a:defRPr sz="26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50" hasCustomPrompt="1"/>
          </p:nvPr>
        </p:nvSpPr>
        <p:spPr>
          <a:xfrm>
            <a:off x="4378036" y="1522268"/>
            <a:ext cx="24162328" cy="805296"/>
          </a:xfrm>
          <a:prstGeom prst="rect">
            <a:avLst/>
          </a:prstGeom>
        </p:spPr>
        <p:txBody>
          <a:bodyPr>
            <a:normAutofit/>
          </a:bodyPr>
          <a:lstStyle>
            <a:lvl1pPr marL="0" indent="0" algn="ctr">
              <a:buFontTx/>
              <a:buNone/>
              <a:defRPr sz="48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84" hasCustomPrompt="1"/>
          </p:nvPr>
        </p:nvSpPr>
        <p:spPr>
          <a:xfrm>
            <a:off x="4378036" y="2305475"/>
            <a:ext cx="24162328" cy="634555"/>
          </a:xfrm>
          <a:prstGeom prst="rect">
            <a:avLst/>
          </a:prstGeom>
        </p:spPr>
        <p:txBody>
          <a:bodyPr>
            <a:normAutofit/>
          </a:bodyPr>
          <a:lstStyle>
            <a:lvl1pPr marL="0" indent="0"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85" hasCustomPrompt="1"/>
          </p:nvPr>
        </p:nvSpPr>
        <p:spPr>
          <a:xfrm>
            <a:off x="4378036" y="319262"/>
            <a:ext cx="24162328" cy="1203006"/>
          </a:xfrm>
          <a:prstGeom prst="rect">
            <a:avLst/>
          </a:prstGeom>
        </p:spPr>
        <p:txBody>
          <a:bodyPr>
            <a:normAutofit/>
          </a:bodyPr>
          <a:lstStyle>
            <a:lvl1pPr marL="0" indent="0" algn="ctr">
              <a:buFontTx/>
              <a:buNone/>
              <a:defRPr sz="72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35335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about:blank"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 name="Text Box 14"/>
          <p:cNvSpPr txBox="1">
            <a:spLocks noChangeArrowheads="1"/>
          </p:cNvSpPr>
          <p:nvPr userDrawn="1"/>
        </p:nvSpPr>
        <p:spPr bwMode="auto">
          <a:xfrm>
            <a:off x="1333503" y="21528803"/>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D6ADC363-9DE1-CC42-9187-038EEE9EB351}"/>
              </a:ext>
            </a:extLst>
          </p:cNvPr>
          <p:cNvGraphicFramePr>
            <a:graphicFrameLocks noGrp="1"/>
          </p:cNvGraphicFramePr>
          <p:nvPr userDrawn="1">
            <p:extLst>
              <p:ext uri="{D42A27DB-BD31-4B8C-83A1-F6EECF244321}">
                <p14:modId xmlns:p14="http://schemas.microsoft.com/office/powerpoint/2010/main" val="2970334486"/>
              </p:ext>
            </p:extLst>
          </p:nvPr>
        </p:nvGraphicFramePr>
        <p:xfrm>
          <a:off x="-6404644" y="65314"/>
          <a:ext cx="6099844" cy="21896427"/>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0681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8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608924">
                <a:tc gridSpan="2">
                  <a:txBody>
                    <a:bodyPr/>
                    <a:lstStyle/>
                    <a:p>
                      <a:pPr defTabSz="3765639"/>
                      <a:r>
                        <a:rPr lang="en-US" sz="1400" i="0" dirty="0">
                          <a:solidFill>
                            <a:srgbClr val="D9D9D9"/>
                          </a:solidFill>
                          <a:latin typeface="Arial"/>
                          <a:cs typeface="Arial"/>
                        </a:rPr>
                        <a:t>This PowerPoint template produces a </a:t>
                      </a:r>
                      <a:r>
                        <a:rPr lang="en-US" sz="1400" i="0" dirty="0">
                          <a:solidFill>
                            <a:srgbClr val="FFC000"/>
                          </a:solidFill>
                          <a:latin typeface="Arial"/>
                          <a:cs typeface="Arial"/>
                        </a:rPr>
                        <a:t>48"x72" </a:t>
                      </a:r>
                      <a:r>
                        <a:rPr lang="en-US" sz="1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the  </a:t>
                      </a:r>
                      <a:r>
                        <a:rPr lang="en-US" sz="1400" i="0" dirty="0">
                          <a:solidFill>
                            <a:srgbClr val="FFC000"/>
                          </a:solidFill>
                          <a:latin typeface="Arial"/>
                          <a:cs typeface="Arial"/>
                        </a:rPr>
                        <a:t>HELP DESK</a:t>
                      </a:r>
                      <a:r>
                        <a:rPr lang="en-US" sz="1400" i="0" baseline="0" dirty="0">
                          <a:solidFill>
                            <a:srgbClr val="D9D9D9"/>
                          </a:solidFill>
                          <a:latin typeface="Arial"/>
                          <a:cs typeface="Arial"/>
                        </a:rPr>
                        <a:t> </a:t>
                      </a:r>
                      <a:r>
                        <a:rPr lang="en-US" sz="1400" i="0" dirty="0">
                          <a:solidFill>
                            <a:srgbClr val="D9D9D9"/>
                          </a:solidFill>
                          <a:latin typeface="Arial"/>
                          <a:cs typeface="Arial"/>
                        </a:rPr>
                        <a:t>tab.</a:t>
                      </a:r>
                    </a:p>
                    <a:p>
                      <a:pPr defTabSz="3765639"/>
                      <a:endParaRPr lang="en-US" sz="1400" i="0" dirty="0">
                        <a:solidFill>
                          <a:srgbClr val="D9D9D9"/>
                        </a:solidFill>
                        <a:latin typeface="Arial"/>
                        <a:cs typeface="Arial"/>
                      </a:endParaRPr>
                    </a:p>
                    <a:p>
                      <a:pPr defTabSz="3765639"/>
                      <a:r>
                        <a:rPr lang="en-US" sz="1400" i="0" dirty="0">
                          <a:solidFill>
                            <a:srgbClr val="D9D9D9"/>
                          </a:solidFill>
                          <a:latin typeface="Arial"/>
                          <a:cs typeface="Arial"/>
                        </a:rPr>
                        <a:t>To print your poster using our same-day professional printing service, go online to </a:t>
                      </a:r>
                      <a:r>
                        <a:rPr lang="en-US" sz="1400" i="0" dirty="0" err="1">
                          <a:solidFill>
                            <a:srgbClr val="FFC000"/>
                          </a:solidFill>
                          <a:latin typeface="Arial"/>
                          <a:cs typeface="Arial"/>
                        </a:rPr>
                        <a:t>PosterPresentations.com</a:t>
                      </a:r>
                      <a:r>
                        <a:rPr lang="en-US" sz="1400" i="0" dirty="0">
                          <a:solidFill>
                            <a:srgbClr val="D9D9D9"/>
                          </a:solidFill>
                          <a:latin typeface="Arial"/>
                          <a:cs typeface="Arial"/>
                        </a:rPr>
                        <a:t> and click on "</a:t>
                      </a:r>
                      <a:r>
                        <a:rPr lang="en-US" sz="1400" i="0" dirty="0">
                          <a:solidFill>
                            <a:srgbClr val="FFC000"/>
                          </a:solidFill>
                          <a:latin typeface="Arial"/>
                          <a:cs typeface="Arial"/>
                        </a:rPr>
                        <a:t>Order your poster</a:t>
                      </a:r>
                      <a:r>
                        <a:rPr lang="en-US" sz="1400" i="0" dirty="0">
                          <a:solidFill>
                            <a:srgbClr val="D9D9D9"/>
                          </a:solidFill>
                          <a:latin typeface="Arial"/>
                          <a:cs typeface="Arial"/>
                        </a:rPr>
                        <a:t>".</a:t>
                      </a:r>
                      <a:endParaRPr lang="en-US" sz="1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111849">
                <a:tc>
                  <a:txBody>
                    <a:bodyPr/>
                    <a:lstStyle/>
                    <a:p>
                      <a:pPr algn="ctr"/>
                      <a:endParaRPr lang="en-US" sz="1400" dirty="0">
                        <a:solidFill>
                          <a:srgbClr val="1F3A4E"/>
                        </a:solidFill>
                      </a:endParaRPr>
                    </a:p>
                    <a:p>
                      <a:pPr algn="ctr"/>
                      <a:endParaRPr lang="en-US" sz="1400" dirty="0">
                        <a:solidFill>
                          <a:srgbClr val="1F3A4E"/>
                        </a:solidFill>
                      </a:endParaRPr>
                    </a:p>
                    <a:p>
                      <a:pPr algn="ctr"/>
                      <a:r>
                        <a:rPr lang="en-US" sz="1400" dirty="0">
                          <a:solidFill>
                            <a:schemeClr val="bg1"/>
                          </a:solidFill>
                          <a:latin typeface="Arial" panose="020B0604020202020204" pitchFamily="34" charset="0"/>
                          <a:cs typeface="Arial" panose="020B0604020202020204" pitchFamily="34" charset="0"/>
                        </a:rPr>
                        <a:t>This is a template for a</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presentation poster</a:t>
                      </a:r>
                      <a:br>
                        <a:rPr lang="en-US" sz="14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72 inches wide</a:t>
                      </a:r>
                      <a:br>
                        <a:rPr lang="en-US" sz="1400" dirty="0">
                          <a:solidFill>
                            <a:schemeClr val="bg1"/>
                          </a:solidFill>
                          <a:latin typeface="Arial" panose="020B0604020202020204" pitchFamily="34" charset="0"/>
                          <a:cs typeface="Arial" panose="020B0604020202020204" pitchFamily="34" charset="0"/>
                        </a:rPr>
                      </a:br>
                      <a:endParaRPr lang="en-US" sz="1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a:t>
                      </a:r>
                      <a:br>
                        <a:rPr lang="en-US" sz="1600" b="1" baseline="0" dirty="0">
                          <a:solidFill>
                            <a:srgbClr val="FFC000"/>
                          </a:solidFill>
                          <a:latin typeface="Arial" panose="020B0604020202020204" pitchFamily="34" charset="0"/>
                          <a:cs typeface="Arial" panose="020B0604020202020204" pitchFamily="34" charset="0"/>
                        </a:rPr>
                      </a:br>
                      <a:r>
                        <a:rPr lang="en-US" sz="1600" b="1" baseline="0" dirty="0">
                          <a:solidFill>
                            <a:srgbClr val="FFC000"/>
                          </a:solidFill>
                          <a:latin typeface="Arial" panose="020B0604020202020204" pitchFamily="34" charset="0"/>
                          <a:cs typeface="Arial" panose="020B0604020202020204" pitchFamily="34" charset="0"/>
                        </a:rPr>
                        <a:t>Check the template size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24 tall x 36 wide</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42 tall x 63 wide</a:t>
                      </a:r>
                    </a:p>
                  </a:txBody>
                  <a:tcPr marL="182880" marT="137160">
                    <a:solidFill>
                      <a:srgbClr val="010101"/>
                    </a:solidFill>
                  </a:tcPr>
                </a:tc>
                <a:extLst>
                  <a:ext uri="{0D108BD9-81ED-4DB2-BD59-A6C34878D82A}">
                    <a16:rowId xmlns:a16="http://schemas.microsoft.com/office/drawing/2014/main" val="10008"/>
                  </a:ext>
                </a:extLst>
              </a:tr>
              <a:tr h="3048984">
                <a:tc>
                  <a:txBody>
                    <a:bodyPr/>
                    <a:lstStyle/>
                    <a:p>
                      <a:endParaRPr lang="en-US" sz="1400" dirty="0">
                        <a:solidFill>
                          <a:srgbClr val="1F3A4E"/>
                        </a:solidFill>
                      </a:endParaRPr>
                    </a:p>
                  </a:txBody>
                  <a:tcPr>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8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1. </a:t>
                      </a:r>
                      <a:r>
                        <a:rPr lang="en-US" sz="1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400" b="0" baseline="0" dirty="0">
                          <a:solidFill>
                            <a:srgbClr val="D9D9D9"/>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2. </a:t>
                      </a:r>
                      <a:r>
                        <a:rPr lang="en-US" sz="1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4459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400" b="0" baseline="0" dirty="0">
                          <a:solidFill>
                            <a:srgbClr val="FFC000"/>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860387">
                <a:tc>
                  <a:txBody>
                    <a:bodyPr/>
                    <a:lstStyle/>
                    <a:p>
                      <a:endParaRPr lang="en-US" sz="1400" dirty="0">
                        <a:solidFill>
                          <a:srgbClr val="1F3A4E"/>
                        </a:solidFill>
                      </a:endParaRPr>
                    </a:p>
                  </a:txBody>
                  <a:tcPr>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400" b="0" baseline="0" dirty="0">
                          <a:solidFill>
                            <a:schemeClr val="bg1"/>
                          </a:solidFill>
                          <a:latin typeface="Arial" panose="020B0604020202020204" pitchFamily="34" charset="0"/>
                          <a:cs typeface="Arial" panose="020B0604020202020204" pitchFamily="34" charset="0"/>
                        </a:rPr>
                      </a:br>
                      <a:r>
                        <a:rPr lang="en-US" sz="1400" b="0" baseline="0" dirty="0">
                          <a:solidFill>
                            <a:srgbClr val="FFC000"/>
                          </a:solidFill>
                          <a:latin typeface="Arial" panose="020B0604020202020204" pitchFamily="34" charset="0"/>
                          <a:cs typeface="Arial" panose="020B0604020202020204" pitchFamily="34" charset="0"/>
                        </a:rPr>
                        <a:t>-</a:t>
                      </a:r>
                      <a:r>
                        <a:rPr lang="en-US" sz="1400" b="0" baseline="0" dirty="0">
                          <a:solidFill>
                            <a:schemeClr val="bg1"/>
                          </a:solidFill>
                          <a:latin typeface="Arial" panose="020B0604020202020204" pitchFamily="34" charset="0"/>
                          <a:cs typeface="Arial" panose="020B0604020202020204" pitchFamily="34" charset="0"/>
                        </a:rPr>
                        <a:t> </a:t>
                      </a:r>
                      <a:r>
                        <a:rPr lang="en-US" sz="1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326029">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40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54639">
                <a:tc gridSpan="2">
                  <a:txBody>
                    <a:bodyPr/>
                    <a:lstStyle/>
                    <a:p>
                      <a:endParaRPr lang="en-US" sz="1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9372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8280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BF19A92-AB11-BE40-A60E-D1F9930BEBB6}"/>
              </a:ext>
            </a:extLst>
          </p:cNvPr>
          <p:cNvGraphicFramePr>
            <a:graphicFrameLocks noGrp="1"/>
          </p:cNvGraphicFramePr>
          <p:nvPr userDrawn="1">
            <p:extLst>
              <p:ext uri="{D42A27DB-BD31-4B8C-83A1-F6EECF244321}">
                <p14:modId xmlns:p14="http://schemas.microsoft.com/office/powerpoint/2010/main" val="2259244064"/>
              </p:ext>
            </p:extLst>
          </p:nvPr>
        </p:nvGraphicFramePr>
        <p:xfrm>
          <a:off x="33273785" y="-163285"/>
          <a:ext cx="6103334" cy="22286349"/>
        </p:xfrm>
        <a:graphic>
          <a:graphicData uri="http://schemas.openxmlformats.org/drawingml/2006/table">
            <a:tbl>
              <a:tblPr firstRow="1" bandRow="1">
                <a:tableStyleId>{5C22544A-7EE6-4342-B048-85BDC9FD1C3A}</a:tableStyleId>
              </a:tblPr>
              <a:tblGrid>
                <a:gridCol w="290614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2988907">
                  <a:extLst>
                    <a:ext uri="{9D8B030D-6E8A-4147-A177-3AD203B41FA5}">
                      <a16:colId xmlns:a16="http://schemas.microsoft.com/office/drawing/2014/main" val="4164475170"/>
                    </a:ext>
                  </a:extLst>
                </a:gridCol>
              </a:tblGrid>
              <a:tr h="90022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800" b="0" spc="600" dirty="0">
                          <a:solidFill>
                            <a:srgbClr val="1F3A4E"/>
                          </a:solidFill>
                          <a:latin typeface="Arial Black" panose="020B0A04020102020204" pitchFamily="34" charset="0"/>
                        </a:rPr>
                        <a:t>QUICK START GUIDE</a:t>
                      </a:r>
                      <a:br>
                        <a:rPr lang="en-US" sz="2800" b="0" spc="600" dirty="0">
                          <a:solidFill>
                            <a:srgbClr val="1F3A4E"/>
                          </a:solidFill>
                          <a:latin typeface="Arial Black" panose="020B0A04020102020204" pitchFamily="34" charset="0"/>
                        </a:rPr>
                      </a:br>
                      <a:r>
                        <a:rPr lang="en-US" sz="2000" b="1" spc="0" dirty="0">
                          <a:solidFill>
                            <a:srgbClr val="FF0000"/>
                          </a:solidFill>
                          <a:latin typeface="Trebuchet MS" pitchFamily="34" charset="0"/>
                        </a:rPr>
                        <a:t>(THIS SIDEBAR WILL NOT PRINT)</a:t>
                      </a:r>
                      <a:endParaRPr lang="en-US" sz="2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29866">
                <a:tc gridSpan="3">
                  <a:txBody>
                    <a:bodyPr/>
                    <a:lstStyle/>
                    <a:p>
                      <a:pPr algn="l"/>
                      <a:r>
                        <a:rPr lang="en-US" sz="1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01888">
                <a:tc gridSpan="3">
                  <a:txBody>
                    <a:bodyPr/>
                    <a:lstStyle/>
                    <a:p>
                      <a:r>
                        <a:rPr lang="en-US" sz="18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4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46484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696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037654">
                <a:tc>
                  <a:txBody>
                    <a:bodyPr/>
                    <a:lstStyle/>
                    <a:p>
                      <a:pPr rtl="0"/>
                      <a:r>
                        <a:rPr lang="en-US" sz="1800" b="1" dirty="0">
                          <a:solidFill>
                            <a:srgbClr val="FFC000"/>
                          </a:solidFill>
                          <a:latin typeface="Arial" panose="020B0604020202020204" pitchFamily="34" charset="0"/>
                          <a:cs typeface="Arial" panose="020B0604020202020204" pitchFamily="34" charset="0"/>
                        </a:rPr>
                        <a:t>How to</a:t>
                      </a:r>
                      <a:r>
                        <a:rPr lang="en-US" sz="1800" b="1" baseline="0" dirty="0">
                          <a:solidFill>
                            <a:srgbClr val="FFC000"/>
                          </a:solidFill>
                          <a:latin typeface="Arial" panose="020B0604020202020204" pitchFamily="34" charset="0"/>
                          <a:cs typeface="Arial" panose="020B0604020202020204" pitchFamily="34" charset="0"/>
                        </a:rPr>
                        <a:t> preview your poster prior to printing</a:t>
                      </a:r>
                      <a:endParaRPr lang="en-US" sz="1800" b="1" dirty="0">
                        <a:solidFill>
                          <a:srgbClr val="FFC000"/>
                        </a:solidFill>
                        <a:latin typeface="Arial" panose="020B0604020202020204" pitchFamily="34" charset="0"/>
                        <a:cs typeface="Arial" panose="020B0604020202020204" pitchFamily="34" charset="0"/>
                      </a:endParaRPr>
                    </a:p>
                    <a:p>
                      <a:pPr rtl="0"/>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0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16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87474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13821">
                <a:tc gridSpan="3">
                  <a:txBody>
                    <a:bodyPr/>
                    <a:lstStyle/>
                    <a:p>
                      <a:endParaRPr lang="en-US" sz="16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42160">
                <a:tc gridSpan="2">
                  <a:txBody>
                    <a:bodyPr/>
                    <a:lstStyle/>
                    <a:p>
                      <a:pPr>
                        <a:lnSpc>
                          <a:spcPts val="2600"/>
                        </a:lnSpc>
                      </a:pPr>
                      <a:r>
                        <a:rPr lang="en-US" sz="1400" dirty="0">
                          <a:solidFill>
                            <a:schemeClr val="bg1">
                              <a:lumMod val="85000"/>
                            </a:schemeClr>
                          </a:solidFill>
                          <a:latin typeface="Arial"/>
                          <a:cs typeface="Arial"/>
                        </a:rPr>
                        <a:t>© 2019</a:t>
                      </a:r>
                      <a:r>
                        <a:rPr lang="en-US" sz="1400" baseline="0" dirty="0">
                          <a:solidFill>
                            <a:schemeClr val="bg1">
                              <a:lumMod val="85000"/>
                            </a:schemeClr>
                          </a:solidFill>
                          <a:latin typeface="Arial"/>
                          <a:cs typeface="Arial"/>
                        </a:rPr>
                        <a:t> </a:t>
                      </a:r>
                      <a:r>
                        <a:rPr lang="en-US" sz="1400" dirty="0" err="1">
                          <a:solidFill>
                            <a:schemeClr val="bg1">
                              <a:lumMod val="85000"/>
                            </a:schemeClr>
                          </a:solidFill>
                          <a:latin typeface="Arial"/>
                          <a:cs typeface="Arial"/>
                        </a:rPr>
                        <a:t>PosterPresentations.com</a:t>
                      </a:r>
                      <a:br>
                        <a:rPr lang="en-US" sz="1400" dirty="0">
                          <a:solidFill>
                            <a:schemeClr val="bg1">
                              <a:lumMod val="85000"/>
                            </a:schemeClr>
                          </a:solidFill>
                          <a:latin typeface="Arial"/>
                          <a:cs typeface="Arial"/>
                        </a:rPr>
                      </a:br>
                      <a:r>
                        <a:rPr lang="en-US" sz="1400" dirty="0">
                          <a:solidFill>
                            <a:schemeClr val="bg1">
                              <a:lumMod val="85000"/>
                            </a:schemeClr>
                          </a:solidFill>
                          <a:latin typeface="Arial"/>
                          <a:cs typeface="Arial"/>
                        </a:rPr>
                        <a:t>2117 Fourth Street ,</a:t>
                      </a:r>
                      <a:r>
                        <a:rPr lang="en-US" sz="1400" baseline="0" dirty="0">
                          <a:solidFill>
                            <a:schemeClr val="bg1">
                              <a:lumMod val="85000"/>
                            </a:schemeClr>
                          </a:solidFill>
                          <a:latin typeface="Arial"/>
                          <a:cs typeface="Arial"/>
                        </a:rPr>
                        <a:t> STE C        </a:t>
                      </a:r>
                    </a:p>
                    <a:p>
                      <a:pPr>
                        <a:lnSpc>
                          <a:spcPts val="2600"/>
                        </a:lnSpc>
                      </a:pPr>
                      <a:r>
                        <a:rPr lang="en-US" sz="1400" baseline="0" dirty="0">
                          <a:solidFill>
                            <a:schemeClr val="bg1">
                              <a:lumMod val="85000"/>
                            </a:schemeClr>
                          </a:solidFill>
                          <a:latin typeface="Arial"/>
                          <a:cs typeface="Arial"/>
                        </a:rPr>
                        <a:t>Berkeley CA 94710 USA</a:t>
                      </a:r>
                      <a:endParaRPr lang="en-US" sz="1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8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 name="Text Box 14"/>
          <p:cNvSpPr txBox="1">
            <a:spLocks noChangeArrowheads="1"/>
          </p:cNvSpPr>
          <p:nvPr userDrawn="1"/>
        </p:nvSpPr>
        <p:spPr bwMode="auto">
          <a:xfrm>
            <a:off x="1333503" y="21528803"/>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94776725"/>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 Placeholder 251"/>
          <p:cNvSpPr>
            <a:spLocks noGrp="1"/>
          </p:cNvSpPr>
          <p:nvPr>
            <p:ph type="body" sz="quarter" idx="10"/>
          </p:nvPr>
        </p:nvSpPr>
        <p:spPr>
          <a:xfrm>
            <a:off x="391745" y="4364631"/>
            <a:ext cx="10193458" cy="3345915"/>
          </a:xfrm>
        </p:spPr>
        <p:txBody>
          <a:bodyPr/>
          <a:lstStyle/>
          <a:p>
            <a:r>
              <a:rPr lang="en-US" sz="2800" dirty="0"/>
              <a:t>The objective of AITURRS is to create a self-operating robot capable of maneuvering around an environment using the Pixy 2 vision sensor. Using a mounted RFID scanner, the robot reads RF tags associated with individual assets, and determines the location and ID of the asset with a microcontroller. It transmits that data wirelessly to an online database holding the location information of all items in inventory.</a:t>
            </a:r>
          </a:p>
        </p:txBody>
      </p:sp>
      <p:sp>
        <p:nvSpPr>
          <p:cNvPr id="253" name="Text Placeholder 252"/>
          <p:cNvSpPr>
            <a:spLocks noGrp="1"/>
          </p:cNvSpPr>
          <p:nvPr>
            <p:ph type="body" sz="quarter" idx="11"/>
          </p:nvPr>
        </p:nvSpPr>
        <p:spPr>
          <a:xfrm>
            <a:off x="691753" y="3049841"/>
            <a:ext cx="10179845" cy="1147546"/>
          </a:xfrm>
        </p:spPr>
        <p:txBody>
          <a:bodyPr/>
          <a:lstStyle/>
          <a:p>
            <a:r>
              <a:rPr lang="en-US" sz="6600" dirty="0"/>
              <a:t>Objective </a:t>
            </a:r>
          </a:p>
        </p:txBody>
      </p:sp>
      <p:sp>
        <p:nvSpPr>
          <p:cNvPr id="161" name="Text Placeholder 160"/>
          <p:cNvSpPr>
            <a:spLocks noGrp="1"/>
          </p:cNvSpPr>
          <p:nvPr>
            <p:ph type="body" sz="quarter" idx="20"/>
          </p:nvPr>
        </p:nvSpPr>
        <p:spPr>
          <a:xfrm>
            <a:off x="10886335" y="3049841"/>
            <a:ext cx="10179844" cy="1147546"/>
          </a:xfrm>
        </p:spPr>
        <p:txBody>
          <a:bodyPr/>
          <a:lstStyle/>
          <a:p>
            <a:r>
              <a:rPr lang="en-US" sz="6600" dirty="0"/>
              <a:t>Specifications</a:t>
            </a:r>
          </a:p>
        </p:txBody>
      </p:sp>
      <p:sp>
        <p:nvSpPr>
          <p:cNvPr id="256" name="Text Placeholder 255"/>
          <p:cNvSpPr>
            <a:spLocks noGrp="1"/>
          </p:cNvSpPr>
          <p:nvPr>
            <p:ph type="body" sz="quarter" idx="29"/>
          </p:nvPr>
        </p:nvSpPr>
        <p:spPr>
          <a:xfrm>
            <a:off x="27145358" y="18661711"/>
            <a:ext cx="2984068" cy="2163209"/>
          </a:xfrm>
        </p:spPr>
        <p:txBody>
          <a:bodyPr/>
          <a:lstStyle/>
          <a:p>
            <a:r>
              <a:rPr lang="en-US" sz="6600" dirty="0"/>
              <a:t>Contact</a:t>
            </a:r>
          </a:p>
        </p:txBody>
      </p:sp>
      <p:sp>
        <p:nvSpPr>
          <p:cNvPr id="257" name="Text Placeholder 256"/>
          <p:cNvSpPr>
            <a:spLocks noGrp="1"/>
          </p:cNvSpPr>
          <p:nvPr>
            <p:ph type="body" sz="quarter" idx="30"/>
          </p:nvPr>
        </p:nvSpPr>
        <p:spPr>
          <a:xfrm>
            <a:off x="21488400" y="20330535"/>
            <a:ext cx="8660441" cy="1074524"/>
          </a:xfrm>
        </p:spPr>
        <p:txBody>
          <a:bodyPr/>
          <a:lstStyle/>
          <a:p>
            <a:pPr algn="r"/>
            <a:r>
              <a:rPr lang="en-US" sz="2800" dirty="0">
                <a:latin typeface="+mn-lt"/>
              </a:rPr>
              <a:t>Visit our website to learn more about our project:</a:t>
            </a:r>
          </a:p>
          <a:p>
            <a:pPr algn="r"/>
            <a:r>
              <a:rPr lang="en-US" sz="2800" dirty="0">
                <a:latin typeface="+mn-lt"/>
              </a:rPr>
              <a:t>https://qrgo.page.link/y3Asx </a:t>
            </a:r>
          </a:p>
        </p:txBody>
      </p:sp>
      <p:sp>
        <p:nvSpPr>
          <p:cNvPr id="295" name="Text Placeholder 294"/>
          <p:cNvSpPr>
            <a:spLocks noGrp="1"/>
          </p:cNvSpPr>
          <p:nvPr>
            <p:ph type="body" sz="quarter" idx="150"/>
          </p:nvPr>
        </p:nvSpPr>
        <p:spPr>
          <a:xfrm>
            <a:off x="4896090" y="1574920"/>
            <a:ext cx="23796780" cy="752643"/>
          </a:xfrm>
        </p:spPr>
        <p:txBody>
          <a:bodyPr>
            <a:normAutofit lnSpcReduction="10000"/>
          </a:bodyPr>
          <a:lstStyle/>
          <a:p>
            <a:r>
              <a:rPr lang="en-US" dirty="0">
                <a:solidFill>
                  <a:schemeClr val="accent5">
                    <a:lumMod val="50000"/>
                  </a:schemeClr>
                </a:solidFill>
              </a:rPr>
              <a:t>Calvin Burran, Shelby Conway, Brandon Goddard, Caleb Martinez, Yu Jun Qin and Dustin Snyder</a:t>
            </a:r>
          </a:p>
        </p:txBody>
      </p:sp>
      <p:sp>
        <p:nvSpPr>
          <p:cNvPr id="297" name="Text Placeholder 296"/>
          <p:cNvSpPr>
            <a:spLocks noGrp="1"/>
          </p:cNvSpPr>
          <p:nvPr>
            <p:ph type="body" sz="quarter" idx="185"/>
          </p:nvPr>
        </p:nvSpPr>
        <p:spPr>
          <a:xfrm>
            <a:off x="4713316" y="319262"/>
            <a:ext cx="24162328" cy="1203006"/>
          </a:xfrm>
        </p:spPr>
        <p:txBody>
          <a:bodyPr/>
          <a:lstStyle/>
          <a:p>
            <a:r>
              <a:rPr lang="en-US" dirty="0">
                <a:solidFill>
                  <a:schemeClr val="accent5">
                    <a:lumMod val="50000"/>
                  </a:schemeClr>
                </a:solidFill>
              </a:rPr>
              <a:t>Autonomous Inventory Tracking Using Robotic RFID Scanning</a:t>
            </a:r>
          </a:p>
        </p:txBody>
      </p:sp>
      <p:pic>
        <p:nvPicPr>
          <p:cNvPr id="3" name="Picture 2">
            <a:extLst>
              <a:ext uri="{FF2B5EF4-FFF2-40B4-BE49-F238E27FC236}">
                <a16:creationId xmlns:a16="http://schemas.microsoft.com/office/drawing/2014/main" id="{D891B3B7-60A9-4EA4-A4FC-0AB8D0B2C3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87" y="388977"/>
            <a:ext cx="4362883" cy="1844771"/>
          </a:xfrm>
          <a:prstGeom prst="rect">
            <a:avLst/>
          </a:prstGeom>
        </p:spPr>
      </p:pic>
      <p:pic>
        <p:nvPicPr>
          <p:cNvPr id="8" name="Picture 7">
            <a:extLst>
              <a:ext uri="{FF2B5EF4-FFF2-40B4-BE49-F238E27FC236}">
                <a16:creationId xmlns:a16="http://schemas.microsoft.com/office/drawing/2014/main" id="{9D56FF33-0F1F-40DE-B02A-E36BCC14356D}"/>
              </a:ext>
            </a:extLst>
          </p:cNvPr>
          <p:cNvPicPr>
            <a:picLocks noChangeAspect="1"/>
          </p:cNvPicPr>
          <p:nvPr/>
        </p:nvPicPr>
        <p:blipFill>
          <a:blip r:embed="rId4"/>
          <a:stretch>
            <a:fillRect/>
          </a:stretch>
        </p:blipFill>
        <p:spPr>
          <a:xfrm>
            <a:off x="13312457" y="9171923"/>
            <a:ext cx="5327600" cy="3136071"/>
          </a:xfrm>
          <a:prstGeom prst="rect">
            <a:avLst/>
          </a:prstGeom>
        </p:spPr>
      </p:pic>
      <p:sp>
        <p:nvSpPr>
          <p:cNvPr id="9" name="TextBox 8">
            <a:extLst>
              <a:ext uri="{FF2B5EF4-FFF2-40B4-BE49-F238E27FC236}">
                <a16:creationId xmlns:a16="http://schemas.microsoft.com/office/drawing/2014/main" id="{EE6F5370-DC63-4623-9ED0-E32056BDAB92}"/>
              </a:ext>
            </a:extLst>
          </p:cNvPr>
          <p:cNvSpPr txBox="1"/>
          <p:nvPr/>
        </p:nvSpPr>
        <p:spPr>
          <a:xfrm>
            <a:off x="12997545" y="7729717"/>
            <a:ext cx="5957424" cy="1107996"/>
          </a:xfrm>
          <a:prstGeom prst="rect">
            <a:avLst/>
          </a:prstGeom>
          <a:noFill/>
        </p:spPr>
        <p:txBody>
          <a:bodyPr wrap="square" rtlCol="0">
            <a:spAutoFit/>
          </a:bodyPr>
          <a:lstStyle/>
          <a:p>
            <a:pPr algn="ctr"/>
            <a:r>
              <a:rPr lang="en-US" sz="6600" b="1" u="sng" dirty="0">
                <a:solidFill>
                  <a:srgbClr val="203864"/>
                </a:solidFill>
              </a:rPr>
              <a:t>Testing Set-Up</a:t>
            </a:r>
          </a:p>
        </p:txBody>
      </p:sp>
      <p:pic>
        <p:nvPicPr>
          <p:cNvPr id="11" name="Picture 10">
            <a:extLst>
              <a:ext uri="{FF2B5EF4-FFF2-40B4-BE49-F238E27FC236}">
                <a16:creationId xmlns:a16="http://schemas.microsoft.com/office/drawing/2014/main" id="{EE0F5F51-4F9B-4048-B416-62F9DCC30C8D}"/>
              </a:ext>
            </a:extLst>
          </p:cNvPr>
          <p:cNvPicPr>
            <a:picLocks noChangeAspect="1"/>
          </p:cNvPicPr>
          <p:nvPr/>
        </p:nvPicPr>
        <p:blipFill>
          <a:blip r:embed="rId5"/>
          <a:stretch>
            <a:fillRect/>
          </a:stretch>
        </p:blipFill>
        <p:spPr>
          <a:xfrm>
            <a:off x="12906549" y="12929256"/>
            <a:ext cx="6139417" cy="3387939"/>
          </a:xfrm>
          <a:prstGeom prst="rect">
            <a:avLst/>
          </a:prstGeom>
        </p:spPr>
      </p:pic>
      <p:pic>
        <p:nvPicPr>
          <p:cNvPr id="16" name="Picture 15">
            <a:extLst>
              <a:ext uri="{FF2B5EF4-FFF2-40B4-BE49-F238E27FC236}">
                <a16:creationId xmlns:a16="http://schemas.microsoft.com/office/drawing/2014/main" id="{9BEFA55F-BCEB-479D-85FE-CB31E71A9B73}"/>
              </a:ext>
            </a:extLst>
          </p:cNvPr>
          <p:cNvPicPr>
            <a:picLocks noChangeAspect="1"/>
          </p:cNvPicPr>
          <p:nvPr/>
        </p:nvPicPr>
        <p:blipFill>
          <a:blip r:embed="rId6"/>
          <a:stretch>
            <a:fillRect/>
          </a:stretch>
        </p:blipFill>
        <p:spPr>
          <a:xfrm>
            <a:off x="12634174" y="4475482"/>
            <a:ext cx="6684167" cy="2834582"/>
          </a:xfrm>
          <a:prstGeom prst="rect">
            <a:avLst/>
          </a:prstGeom>
        </p:spPr>
      </p:pic>
      <p:pic>
        <p:nvPicPr>
          <p:cNvPr id="18" name="Picture 17">
            <a:extLst>
              <a:ext uri="{FF2B5EF4-FFF2-40B4-BE49-F238E27FC236}">
                <a16:creationId xmlns:a16="http://schemas.microsoft.com/office/drawing/2014/main" id="{95DF9636-C16D-4C39-A010-2862A2ACCFB3}"/>
              </a:ext>
            </a:extLst>
          </p:cNvPr>
          <p:cNvPicPr>
            <a:picLocks noChangeAspect="1"/>
          </p:cNvPicPr>
          <p:nvPr/>
        </p:nvPicPr>
        <p:blipFill>
          <a:blip r:embed="rId7"/>
          <a:stretch>
            <a:fillRect/>
          </a:stretch>
        </p:blipFill>
        <p:spPr>
          <a:xfrm>
            <a:off x="12795516" y="18165175"/>
            <a:ext cx="6361482" cy="3269848"/>
          </a:xfrm>
          <a:prstGeom prst="rect">
            <a:avLst/>
          </a:prstGeom>
        </p:spPr>
      </p:pic>
      <p:sp>
        <p:nvSpPr>
          <p:cNvPr id="19" name="TextBox 18">
            <a:extLst>
              <a:ext uri="{FF2B5EF4-FFF2-40B4-BE49-F238E27FC236}">
                <a16:creationId xmlns:a16="http://schemas.microsoft.com/office/drawing/2014/main" id="{01AEA8BB-B8B9-4320-979B-7EC448EB2B79}"/>
              </a:ext>
            </a:extLst>
          </p:cNvPr>
          <p:cNvSpPr txBox="1"/>
          <p:nvPr/>
        </p:nvSpPr>
        <p:spPr>
          <a:xfrm>
            <a:off x="10767037" y="16614928"/>
            <a:ext cx="10418440" cy="1107996"/>
          </a:xfrm>
          <a:prstGeom prst="rect">
            <a:avLst/>
          </a:prstGeom>
          <a:noFill/>
        </p:spPr>
        <p:txBody>
          <a:bodyPr wrap="square" rtlCol="0">
            <a:spAutoFit/>
          </a:bodyPr>
          <a:lstStyle/>
          <a:p>
            <a:pPr algn="ctr"/>
            <a:r>
              <a:rPr lang="en-US" sz="6600" b="1" u="sng" dirty="0">
                <a:solidFill>
                  <a:srgbClr val="203864"/>
                </a:solidFill>
                <a:latin typeface="+mj-lt"/>
                <a:cs typeface="Times New Roman" panose="02020603050405020304" pitchFamily="18" charset="0"/>
              </a:rPr>
              <a:t>Night Tracking Capabilities</a:t>
            </a:r>
          </a:p>
        </p:txBody>
      </p:sp>
      <p:pic>
        <p:nvPicPr>
          <p:cNvPr id="21" name="Picture 20">
            <a:extLst>
              <a:ext uri="{FF2B5EF4-FFF2-40B4-BE49-F238E27FC236}">
                <a16:creationId xmlns:a16="http://schemas.microsoft.com/office/drawing/2014/main" id="{2CE58B10-3E74-47C7-8A88-CACA930D8E0C}"/>
              </a:ext>
            </a:extLst>
          </p:cNvPr>
          <p:cNvPicPr>
            <a:picLocks noChangeAspect="1"/>
          </p:cNvPicPr>
          <p:nvPr/>
        </p:nvPicPr>
        <p:blipFill>
          <a:blip r:embed="rId8"/>
          <a:stretch>
            <a:fillRect/>
          </a:stretch>
        </p:blipFill>
        <p:spPr>
          <a:xfrm>
            <a:off x="20626055" y="4397870"/>
            <a:ext cx="5957748" cy="3749564"/>
          </a:xfrm>
          <a:prstGeom prst="rect">
            <a:avLst/>
          </a:prstGeom>
        </p:spPr>
      </p:pic>
      <p:pic>
        <p:nvPicPr>
          <p:cNvPr id="22" name="Picture 21">
            <a:extLst>
              <a:ext uri="{FF2B5EF4-FFF2-40B4-BE49-F238E27FC236}">
                <a16:creationId xmlns:a16="http://schemas.microsoft.com/office/drawing/2014/main" id="{E97EEC5D-28A3-4C81-AE87-BC4499365B8A}"/>
              </a:ext>
            </a:extLst>
          </p:cNvPr>
          <p:cNvPicPr>
            <a:picLocks noChangeAspect="1"/>
          </p:cNvPicPr>
          <p:nvPr/>
        </p:nvPicPr>
        <p:blipFill>
          <a:blip r:embed="rId9"/>
          <a:stretch>
            <a:fillRect/>
          </a:stretch>
        </p:blipFill>
        <p:spPr>
          <a:xfrm>
            <a:off x="20538390" y="9133904"/>
            <a:ext cx="6133078" cy="3861568"/>
          </a:xfrm>
          <a:prstGeom prst="rect">
            <a:avLst/>
          </a:prstGeom>
        </p:spPr>
      </p:pic>
      <p:pic>
        <p:nvPicPr>
          <p:cNvPr id="23" name="Picture 22">
            <a:extLst>
              <a:ext uri="{FF2B5EF4-FFF2-40B4-BE49-F238E27FC236}">
                <a16:creationId xmlns:a16="http://schemas.microsoft.com/office/drawing/2014/main" id="{41D4127C-73B5-4443-93D3-BE2943F4697B}"/>
              </a:ext>
            </a:extLst>
          </p:cNvPr>
          <p:cNvPicPr>
            <a:picLocks noChangeAspect="1"/>
          </p:cNvPicPr>
          <p:nvPr/>
        </p:nvPicPr>
        <p:blipFill>
          <a:blip r:embed="rId10"/>
          <a:stretch>
            <a:fillRect/>
          </a:stretch>
        </p:blipFill>
        <p:spPr>
          <a:xfrm>
            <a:off x="874434" y="7979442"/>
            <a:ext cx="9216312" cy="5792295"/>
          </a:xfrm>
          <a:prstGeom prst="rect">
            <a:avLst/>
          </a:prstGeom>
        </p:spPr>
      </p:pic>
      <p:pic>
        <p:nvPicPr>
          <p:cNvPr id="1030" name="Picture 6" descr="Image result for gt school of ece logo">
            <a:extLst>
              <a:ext uri="{FF2B5EF4-FFF2-40B4-BE49-F238E27FC236}">
                <a16:creationId xmlns:a16="http://schemas.microsoft.com/office/drawing/2014/main" id="{1CAC223A-4A57-422B-A67B-906780442A0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028025" y="423718"/>
            <a:ext cx="3386137" cy="338613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9">
            <a:extLst>
              <a:ext uri="{FF2B5EF4-FFF2-40B4-BE49-F238E27FC236}">
                <a16:creationId xmlns:a16="http://schemas.microsoft.com/office/drawing/2014/main" id="{E2474022-0955-4EA7-9A0D-5D731427DE6D}"/>
              </a:ext>
            </a:extLst>
          </p:cNvPr>
          <p:cNvSpPr>
            <a:spLocks noChangeArrowheads="1"/>
          </p:cNvSpPr>
          <p:nvPr/>
        </p:nvSpPr>
        <p:spPr bwMode="auto">
          <a:xfrm>
            <a:off x="18488052" y="5016687"/>
            <a:ext cx="384136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5334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53340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5334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25" name="Picture 224">
            <a:extLst>
              <a:ext uri="{FF2B5EF4-FFF2-40B4-BE49-F238E27FC236}">
                <a16:creationId xmlns:a16="http://schemas.microsoft.com/office/drawing/2014/main" id="{0B2C0943-B38D-44C7-BEAC-F76D4EC2CC3F}"/>
              </a:ext>
            </a:extLst>
          </p:cNvPr>
          <p:cNvPicPr>
            <a:picLocks noChangeAspect="1"/>
          </p:cNvPicPr>
          <p:nvPr/>
        </p:nvPicPr>
        <p:blipFill>
          <a:blip r:embed="rId12"/>
          <a:stretch>
            <a:fillRect/>
          </a:stretch>
        </p:blipFill>
        <p:spPr>
          <a:xfrm>
            <a:off x="30291325" y="19315696"/>
            <a:ext cx="2257425" cy="2266950"/>
          </a:xfrm>
          <a:prstGeom prst="rect">
            <a:avLst/>
          </a:prstGeom>
        </p:spPr>
      </p:pic>
      <p:pic>
        <p:nvPicPr>
          <p:cNvPr id="13" name="Picture 12">
            <a:extLst>
              <a:ext uri="{FF2B5EF4-FFF2-40B4-BE49-F238E27FC236}">
                <a16:creationId xmlns:a16="http://schemas.microsoft.com/office/drawing/2014/main" id="{5DCE62AC-8880-4DED-A931-54EC53302C4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461883" y="13625835"/>
            <a:ext cx="6220986" cy="4500821"/>
          </a:xfrm>
          <a:prstGeom prst="rect">
            <a:avLst/>
          </a:prstGeom>
        </p:spPr>
      </p:pic>
      <p:sp>
        <p:nvSpPr>
          <p:cNvPr id="168" name="Text Placeholder 167"/>
          <p:cNvSpPr>
            <a:spLocks noGrp="1"/>
          </p:cNvSpPr>
          <p:nvPr>
            <p:ph type="body" sz="quarter" idx="27"/>
          </p:nvPr>
        </p:nvSpPr>
        <p:spPr>
          <a:xfrm>
            <a:off x="449559" y="13771737"/>
            <a:ext cx="10797557" cy="2163209"/>
          </a:xfrm>
        </p:spPr>
        <p:txBody>
          <a:bodyPr/>
          <a:lstStyle/>
          <a:p>
            <a:r>
              <a:rPr lang="en-US" sz="6600" dirty="0"/>
              <a:t>Prototype Materials and Cost</a:t>
            </a:r>
          </a:p>
        </p:txBody>
      </p:sp>
      <p:graphicFrame>
        <p:nvGraphicFramePr>
          <p:cNvPr id="29" name="Table 28">
            <a:extLst>
              <a:ext uri="{FF2B5EF4-FFF2-40B4-BE49-F238E27FC236}">
                <a16:creationId xmlns:a16="http://schemas.microsoft.com/office/drawing/2014/main" id="{4C65495D-D355-45D4-BC84-3F27FE6AC5D0}"/>
              </a:ext>
            </a:extLst>
          </p:cNvPr>
          <p:cNvGraphicFramePr>
            <a:graphicFrameLocks noGrp="1"/>
          </p:cNvGraphicFramePr>
          <p:nvPr>
            <p:extLst>
              <p:ext uri="{D42A27DB-BD31-4B8C-83A1-F6EECF244321}">
                <p14:modId xmlns:p14="http://schemas.microsoft.com/office/powerpoint/2010/main" val="2396955262"/>
              </p:ext>
            </p:extLst>
          </p:nvPr>
        </p:nvGraphicFramePr>
        <p:xfrm>
          <a:off x="2276564" y="15845955"/>
          <a:ext cx="6384746" cy="5559104"/>
        </p:xfrm>
        <a:graphic>
          <a:graphicData uri="http://schemas.openxmlformats.org/drawingml/2006/table">
            <a:tbl>
              <a:tblPr/>
              <a:tblGrid>
                <a:gridCol w="3192373">
                  <a:extLst>
                    <a:ext uri="{9D8B030D-6E8A-4147-A177-3AD203B41FA5}">
                      <a16:colId xmlns:a16="http://schemas.microsoft.com/office/drawing/2014/main" val="4151049156"/>
                    </a:ext>
                  </a:extLst>
                </a:gridCol>
                <a:gridCol w="3192373">
                  <a:extLst>
                    <a:ext uri="{9D8B030D-6E8A-4147-A177-3AD203B41FA5}">
                      <a16:colId xmlns:a16="http://schemas.microsoft.com/office/drawing/2014/main" val="2562568663"/>
                    </a:ext>
                  </a:extLst>
                </a:gridCol>
              </a:tblGrid>
              <a:tr h="621195">
                <a:tc>
                  <a:txBody>
                    <a:bodyPr/>
                    <a:lstStyle/>
                    <a:p>
                      <a:pPr indent="533400" algn="ctr" rtl="0" fontAlgn="t">
                        <a:spcBef>
                          <a:spcPts val="0"/>
                        </a:spcBef>
                        <a:spcAft>
                          <a:spcPts val="0"/>
                        </a:spcAft>
                      </a:pPr>
                      <a:r>
                        <a:rPr lang="en-US" sz="2000" b="1" i="0" u="sng" strike="noStrike" dirty="0">
                          <a:solidFill>
                            <a:srgbClr val="000000"/>
                          </a:solidFill>
                          <a:effectLst/>
                          <a:latin typeface="Calibri (body)"/>
                        </a:rPr>
                        <a:t>Part</a:t>
                      </a:r>
                      <a:r>
                        <a:rPr lang="en-US" sz="2000" b="0" i="0" u="none" strike="noStrike" dirty="0">
                          <a:solidFill>
                            <a:srgbClr val="000000"/>
                          </a:solidFill>
                          <a:effectLst/>
                          <a:latin typeface="Calibri (body)"/>
                        </a:rPr>
                        <a:t> </a:t>
                      </a:r>
                      <a:endParaRPr lang="en-US" sz="2000" dirty="0">
                        <a:effectLst/>
                        <a:latin typeface="Calibri (body)"/>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33400" algn="ctr" rtl="0" fontAlgn="t">
                        <a:spcBef>
                          <a:spcPts val="0"/>
                        </a:spcBef>
                        <a:spcAft>
                          <a:spcPts val="0"/>
                        </a:spcAft>
                      </a:pPr>
                      <a:r>
                        <a:rPr lang="en-US" sz="2000" b="1" i="0" u="sng" strike="noStrike" dirty="0">
                          <a:solidFill>
                            <a:srgbClr val="000000"/>
                          </a:solidFill>
                          <a:effectLst/>
                          <a:latin typeface="Calibri (body)"/>
                        </a:rPr>
                        <a:t>Cost</a:t>
                      </a:r>
                      <a:r>
                        <a:rPr lang="en-US" sz="2000" b="0" i="0" u="none" strike="noStrike" dirty="0">
                          <a:solidFill>
                            <a:srgbClr val="000000"/>
                          </a:solidFill>
                          <a:effectLst/>
                          <a:latin typeface="Calibri (body)"/>
                        </a:rPr>
                        <a:t> </a:t>
                      </a:r>
                      <a:endParaRPr lang="en-US" sz="2000" dirty="0">
                        <a:effectLst/>
                        <a:latin typeface="Calibri (body)"/>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437842"/>
                  </a:ext>
                </a:extLst>
              </a:tr>
              <a:tr h="621195">
                <a:tc>
                  <a:txBody>
                    <a:bodyPr/>
                    <a:lstStyle/>
                    <a:p>
                      <a:pPr indent="533400" algn="ctr" rtl="0" fontAlgn="t">
                        <a:spcBef>
                          <a:spcPts val="0"/>
                        </a:spcBef>
                        <a:spcAft>
                          <a:spcPts val="0"/>
                        </a:spcAft>
                      </a:pPr>
                      <a:r>
                        <a:rPr lang="en-US" sz="2000" b="0" i="0" u="none" strike="noStrike" dirty="0">
                          <a:solidFill>
                            <a:srgbClr val="000000"/>
                          </a:solidFill>
                          <a:effectLst/>
                          <a:latin typeface="Calibri (body)"/>
                        </a:rPr>
                        <a:t>Raspberry Pi 4</a:t>
                      </a:r>
                      <a:endParaRPr lang="en-US" sz="2000" dirty="0">
                        <a:effectLst/>
                        <a:latin typeface="Calibri (body)"/>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33400" algn="ctr" rtl="0" fontAlgn="t">
                        <a:spcBef>
                          <a:spcPts val="0"/>
                        </a:spcBef>
                        <a:spcAft>
                          <a:spcPts val="0"/>
                        </a:spcAft>
                      </a:pPr>
                      <a:r>
                        <a:rPr lang="en-US" sz="2000" b="0" i="0" u="none" strike="noStrike" dirty="0">
                          <a:solidFill>
                            <a:srgbClr val="000000"/>
                          </a:solidFill>
                          <a:effectLst/>
                          <a:latin typeface="Calibri (body)"/>
                        </a:rPr>
                        <a:t>$118.90</a:t>
                      </a:r>
                      <a:endParaRPr lang="en-US" sz="2000" dirty="0">
                        <a:effectLst/>
                        <a:latin typeface="Calibri (body)"/>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581779"/>
                  </a:ext>
                </a:extLst>
              </a:tr>
              <a:tr h="621195">
                <a:tc>
                  <a:txBody>
                    <a:bodyPr/>
                    <a:lstStyle/>
                    <a:p>
                      <a:pPr indent="533400" algn="ctr" rtl="0" fontAlgn="t">
                        <a:spcBef>
                          <a:spcPts val="0"/>
                        </a:spcBef>
                        <a:spcAft>
                          <a:spcPts val="0"/>
                        </a:spcAft>
                      </a:pPr>
                      <a:r>
                        <a:rPr lang="en-US" sz="2000" b="0" i="0" u="none" strike="noStrike" dirty="0">
                          <a:solidFill>
                            <a:srgbClr val="000000"/>
                          </a:solidFill>
                          <a:effectLst/>
                          <a:latin typeface="Calibri (body)"/>
                        </a:rPr>
                        <a:t>Pixy Camera </a:t>
                      </a:r>
                      <a:endParaRPr lang="en-US" sz="2000" dirty="0">
                        <a:effectLst/>
                        <a:latin typeface="Calibri (body)"/>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33400" algn="ctr" rtl="0" fontAlgn="t">
                        <a:spcBef>
                          <a:spcPts val="0"/>
                        </a:spcBef>
                        <a:spcAft>
                          <a:spcPts val="0"/>
                        </a:spcAft>
                      </a:pPr>
                      <a:r>
                        <a:rPr lang="en-US" sz="2000" b="0" i="0" u="none" strike="noStrike" dirty="0">
                          <a:solidFill>
                            <a:srgbClr val="000000"/>
                          </a:solidFill>
                          <a:effectLst/>
                          <a:latin typeface="Calibri (body)"/>
                        </a:rPr>
                        <a:t>$60.00</a:t>
                      </a:r>
                      <a:endParaRPr lang="en-US" sz="2000" dirty="0">
                        <a:effectLst/>
                        <a:latin typeface="Calibri (body)"/>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504482"/>
                  </a:ext>
                </a:extLst>
              </a:tr>
              <a:tr h="621195">
                <a:tc>
                  <a:txBody>
                    <a:bodyPr/>
                    <a:lstStyle/>
                    <a:p>
                      <a:pPr indent="533400" algn="ctr" rtl="0" fontAlgn="t">
                        <a:spcBef>
                          <a:spcPts val="0"/>
                        </a:spcBef>
                        <a:spcAft>
                          <a:spcPts val="0"/>
                        </a:spcAft>
                      </a:pPr>
                      <a:r>
                        <a:rPr lang="en-US" sz="2000" b="0" i="0" u="none" strike="noStrike">
                          <a:solidFill>
                            <a:srgbClr val="000000"/>
                          </a:solidFill>
                          <a:effectLst/>
                          <a:latin typeface="Calibri (body)"/>
                        </a:rPr>
                        <a:t>Motor Driver</a:t>
                      </a:r>
                      <a:endParaRPr lang="en-US" sz="2000">
                        <a:effectLst/>
                        <a:latin typeface="Calibri (body)"/>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33400" algn="ctr" rtl="0" fontAlgn="t">
                        <a:spcBef>
                          <a:spcPts val="0"/>
                        </a:spcBef>
                        <a:spcAft>
                          <a:spcPts val="0"/>
                        </a:spcAft>
                      </a:pPr>
                      <a:r>
                        <a:rPr lang="en-US" sz="2000" b="0" i="0" u="none" strike="noStrike" dirty="0">
                          <a:solidFill>
                            <a:srgbClr val="000000"/>
                          </a:solidFill>
                          <a:effectLst/>
                          <a:latin typeface="Calibri (body)"/>
                        </a:rPr>
                        <a:t>$25.00</a:t>
                      </a:r>
                      <a:endParaRPr lang="en-US" sz="2000" dirty="0">
                        <a:effectLst/>
                        <a:latin typeface="Calibri (body)"/>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324464"/>
                  </a:ext>
                </a:extLst>
              </a:tr>
              <a:tr h="1210739">
                <a:tc>
                  <a:txBody>
                    <a:bodyPr/>
                    <a:lstStyle/>
                    <a:p>
                      <a:pPr indent="533400" algn="ctr" rtl="0" fontAlgn="t">
                        <a:spcBef>
                          <a:spcPts val="0"/>
                        </a:spcBef>
                        <a:spcAft>
                          <a:spcPts val="0"/>
                        </a:spcAft>
                      </a:pPr>
                      <a:r>
                        <a:rPr lang="en-US" sz="2000" b="0" i="0" u="none" strike="noStrike" dirty="0">
                          <a:solidFill>
                            <a:srgbClr val="000000"/>
                          </a:solidFill>
                          <a:effectLst/>
                          <a:latin typeface="Calibri (body)"/>
                        </a:rPr>
                        <a:t>915 MHz Circular Polarity RFID Panel Antenna</a:t>
                      </a:r>
                      <a:endParaRPr lang="en-US" sz="2000" dirty="0">
                        <a:effectLst/>
                        <a:latin typeface="Calibri (body)"/>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33400" algn="ctr" rtl="0" fontAlgn="t">
                        <a:spcBef>
                          <a:spcPts val="0"/>
                        </a:spcBef>
                        <a:spcAft>
                          <a:spcPts val="0"/>
                        </a:spcAft>
                      </a:pPr>
                      <a:r>
                        <a:rPr lang="en-US" sz="2000" b="0" i="0" u="none" strike="noStrike" dirty="0">
                          <a:solidFill>
                            <a:srgbClr val="000000"/>
                          </a:solidFill>
                          <a:effectLst/>
                          <a:latin typeface="Calibri (body)"/>
                        </a:rPr>
                        <a:t>$500.00</a:t>
                      </a:r>
                    </a:p>
                    <a:p>
                      <a:pPr indent="533400" algn="ctr" rtl="0" fontAlgn="t">
                        <a:spcBef>
                          <a:spcPts val="0"/>
                        </a:spcBef>
                        <a:spcAft>
                          <a:spcPts val="0"/>
                        </a:spcAft>
                      </a:pPr>
                      <a:endParaRPr lang="en-US" sz="2000" dirty="0">
                        <a:effectLst/>
                        <a:latin typeface="Calibri (body)"/>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047336"/>
                  </a:ext>
                </a:extLst>
              </a:tr>
              <a:tr h="621195">
                <a:tc>
                  <a:txBody>
                    <a:bodyPr/>
                    <a:lstStyle/>
                    <a:p>
                      <a:pPr indent="533400" algn="ctr" rtl="0" fontAlgn="t">
                        <a:spcBef>
                          <a:spcPts val="0"/>
                        </a:spcBef>
                        <a:spcAft>
                          <a:spcPts val="0"/>
                        </a:spcAft>
                      </a:pPr>
                      <a:r>
                        <a:rPr lang="en-US" sz="2000" b="0" i="0" u="none" strike="noStrike" dirty="0">
                          <a:solidFill>
                            <a:srgbClr val="000000"/>
                          </a:solidFill>
                          <a:effectLst/>
                          <a:latin typeface="Calibri (body)"/>
                        </a:rPr>
                        <a:t>Chassis</a:t>
                      </a:r>
                      <a:endParaRPr lang="en-US" sz="2000" dirty="0">
                        <a:effectLst/>
                        <a:latin typeface="Calibri (body)"/>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33400" algn="ctr" rtl="0" fontAlgn="t">
                        <a:spcBef>
                          <a:spcPts val="0"/>
                        </a:spcBef>
                        <a:spcAft>
                          <a:spcPts val="0"/>
                        </a:spcAft>
                      </a:pPr>
                      <a:r>
                        <a:rPr lang="en-US" sz="2000" b="0" i="0" u="none" strike="noStrike" dirty="0">
                          <a:solidFill>
                            <a:srgbClr val="000000"/>
                          </a:solidFill>
                          <a:effectLst/>
                          <a:latin typeface="Calibri (body)"/>
                        </a:rPr>
                        <a:t>$180.00</a:t>
                      </a:r>
                      <a:endParaRPr lang="en-US" sz="2000" dirty="0">
                        <a:effectLst/>
                        <a:latin typeface="Calibri (body)"/>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5876962"/>
                  </a:ext>
                </a:extLst>
              </a:tr>
              <a:tr h="621195">
                <a:tc>
                  <a:txBody>
                    <a:bodyPr/>
                    <a:lstStyle/>
                    <a:p>
                      <a:pPr indent="533400" algn="ctr" rtl="0" fontAlgn="t">
                        <a:spcBef>
                          <a:spcPts val="0"/>
                        </a:spcBef>
                        <a:spcAft>
                          <a:spcPts val="0"/>
                        </a:spcAft>
                      </a:pPr>
                      <a:r>
                        <a:rPr lang="en-US" sz="2000" b="0" i="0" u="none" strike="noStrike" dirty="0" err="1">
                          <a:solidFill>
                            <a:srgbClr val="000000"/>
                          </a:solidFill>
                          <a:effectLst/>
                          <a:latin typeface="Calibri (body)"/>
                        </a:rPr>
                        <a:t>NiCD</a:t>
                      </a:r>
                      <a:r>
                        <a:rPr lang="en-US" sz="2000" b="0" i="0" u="none" strike="noStrike" dirty="0">
                          <a:solidFill>
                            <a:srgbClr val="000000"/>
                          </a:solidFill>
                          <a:effectLst/>
                          <a:latin typeface="Calibri (body)"/>
                        </a:rPr>
                        <a:t> RC Batteries</a:t>
                      </a:r>
                      <a:endParaRPr lang="en-US" sz="2000" dirty="0">
                        <a:effectLst/>
                        <a:latin typeface="Calibri (body)"/>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33400" algn="ctr" rtl="0" fontAlgn="t">
                        <a:spcBef>
                          <a:spcPts val="0"/>
                        </a:spcBef>
                        <a:spcAft>
                          <a:spcPts val="0"/>
                        </a:spcAft>
                      </a:pPr>
                      <a:r>
                        <a:rPr lang="en-US" sz="2000" b="0" i="0" u="none" strike="noStrike" dirty="0">
                          <a:solidFill>
                            <a:srgbClr val="000000"/>
                          </a:solidFill>
                          <a:effectLst/>
                          <a:latin typeface="Calibri (body)"/>
                        </a:rPr>
                        <a:t>$40.00</a:t>
                      </a:r>
                      <a:endParaRPr lang="en-US" sz="2000" dirty="0">
                        <a:effectLst/>
                        <a:latin typeface="Calibri (body)"/>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823639"/>
                  </a:ext>
                </a:extLst>
              </a:tr>
              <a:tr h="621195">
                <a:tc>
                  <a:txBody>
                    <a:bodyPr/>
                    <a:lstStyle/>
                    <a:p>
                      <a:pPr indent="533400" algn="ctr" rtl="0" fontAlgn="t">
                        <a:spcBef>
                          <a:spcPts val="0"/>
                        </a:spcBef>
                        <a:spcAft>
                          <a:spcPts val="0"/>
                        </a:spcAft>
                      </a:pPr>
                      <a:r>
                        <a:rPr lang="en-US" sz="2000" b="1" i="0" u="none" strike="noStrike" dirty="0">
                          <a:solidFill>
                            <a:srgbClr val="000000"/>
                          </a:solidFill>
                          <a:effectLst/>
                          <a:latin typeface="Calibri (body)"/>
                        </a:rPr>
                        <a:t>Total</a:t>
                      </a:r>
                      <a:endParaRPr lang="en-US" sz="2000" dirty="0">
                        <a:effectLst/>
                        <a:latin typeface="Calibri (body)"/>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33400" algn="ctr" rtl="0" fontAlgn="t">
                        <a:spcBef>
                          <a:spcPts val="0"/>
                        </a:spcBef>
                        <a:spcAft>
                          <a:spcPts val="0"/>
                        </a:spcAft>
                      </a:pPr>
                      <a:r>
                        <a:rPr lang="en-US" sz="2000" b="1" i="0" u="none" strike="noStrike" dirty="0">
                          <a:solidFill>
                            <a:srgbClr val="000000"/>
                          </a:solidFill>
                          <a:effectLst/>
                          <a:latin typeface="Calibri (body)"/>
                        </a:rPr>
                        <a:t>$923.90</a:t>
                      </a:r>
                      <a:endParaRPr lang="en-US" sz="2000" dirty="0">
                        <a:effectLst/>
                        <a:latin typeface="Calibri (body)"/>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988002"/>
                  </a:ext>
                </a:extLst>
              </a:tr>
            </a:tbl>
          </a:graphicData>
        </a:graphic>
      </p:graphicFrame>
      <p:sp>
        <p:nvSpPr>
          <p:cNvPr id="34" name="Text Placeholder 33">
            <a:extLst>
              <a:ext uri="{FF2B5EF4-FFF2-40B4-BE49-F238E27FC236}">
                <a16:creationId xmlns:a16="http://schemas.microsoft.com/office/drawing/2014/main" id="{56BAF191-97D4-493A-A725-95CC4F0BD42C}"/>
              </a:ext>
            </a:extLst>
          </p:cNvPr>
          <p:cNvSpPr>
            <a:spLocks noGrp="1"/>
          </p:cNvSpPr>
          <p:nvPr>
            <p:ph type="body" sz="quarter" idx="184"/>
          </p:nvPr>
        </p:nvSpPr>
        <p:spPr>
          <a:xfrm>
            <a:off x="4713316" y="2305475"/>
            <a:ext cx="24162328" cy="634555"/>
          </a:xfrm>
        </p:spPr>
        <p:txBody>
          <a:bodyPr>
            <a:normAutofit fontScale="92500" lnSpcReduction="10000"/>
          </a:bodyPr>
          <a:lstStyle/>
          <a:p>
            <a:r>
              <a:rPr lang="en-US" dirty="0"/>
              <a:t>Georgia Institute of Technology School of Electrical and Computer Engineering</a:t>
            </a:r>
          </a:p>
        </p:txBody>
      </p:sp>
      <p:sp>
        <p:nvSpPr>
          <p:cNvPr id="35" name="Text Placeholder 34">
            <a:extLst>
              <a:ext uri="{FF2B5EF4-FFF2-40B4-BE49-F238E27FC236}">
                <a16:creationId xmlns:a16="http://schemas.microsoft.com/office/drawing/2014/main" id="{4A76BCFF-6308-42A5-B0F9-EE03357F7DA8}"/>
              </a:ext>
            </a:extLst>
          </p:cNvPr>
          <p:cNvSpPr>
            <a:spLocks noGrp="1"/>
          </p:cNvSpPr>
          <p:nvPr>
            <p:ph type="body" sz="quarter" idx="24"/>
          </p:nvPr>
        </p:nvSpPr>
        <p:spPr>
          <a:xfrm>
            <a:off x="24279524" y="3049841"/>
            <a:ext cx="4630637" cy="1147546"/>
          </a:xfrm>
        </p:spPr>
        <p:txBody>
          <a:bodyPr/>
          <a:lstStyle/>
          <a:p>
            <a:r>
              <a:rPr lang="en-US" sz="6600" dirty="0"/>
              <a:t>Results</a:t>
            </a:r>
          </a:p>
        </p:txBody>
      </p:sp>
      <p:pic>
        <p:nvPicPr>
          <p:cNvPr id="39" name="Picture 38">
            <a:extLst>
              <a:ext uri="{FF2B5EF4-FFF2-40B4-BE49-F238E27FC236}">
                <a16:creationId xmlns:a16="http://schemas.microsoft.com/office/drawing/2014/main" id="{FDA6D995-C48C-40B3-A6BE-98BF5982EBC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570225" y="8774259"/>
            <a:ext cx="5919212" cy="4500820"/>
          </a:xfrm>
          <a:prstGeom prst="rect">
            <a:avLst/>
          </a:prstGeom>
        </p:spPr>
      </p:pic>
      <p:pic>
        <p:nvPicPr>
          <p:cNvPr id="41" name="Picture 40">
            <a:extLst>
              <a:ext uri="{FF2B5EF4-FFF2-40B4-BE49-F238E27FC236}">
                <a16:creationId xmlns:a16="http://schemas.microsoft.com/office/drawing/2014/main" id="{499E7F18-B74E-4A7C-827A-73DA18FBAFB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566716" y="4160611"/>
            <a:ext cx="5919212" cy="4188655"/>
          </a:xfrm>
          <a:prstGeom prst="rect">
            <a:avLst/>
          </a:prstGeom>
        </p:spPr>
      </p:pic>
      <p:pic>
        <p:nvPicPr>
          <p:cNvPr id="43" name="Picture 42">
            <a:extLst>
              <a:ext uri="{FF2B5EF4-FFF2-40B4-BE49-F238E27FC236}">
                <a16:creationId xmlns:a16="http://schemas.microsoft.com/office/drawing/2014/main" id="{46F5B0BC-1AE6-4ACD-A27F-3BD05DF5D16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291324" y="19315696"/>
            <a:ext cx="2217385" cy="2206186"/>
          </a:xfrm>
          <a:prstGeom prst="rect">
            <a:avLst/>
          </a:prstGeom>
        </p:spPr>
      </p:pic>
      <p:sp>
        <p:nvSpPr>
          <p:cNvPr id="44" name="Rectangle 43">
            <a:extLst>
              <a:ext uri="{FF2B5EF4-FFF2-40B4-BE49-F238E27FC236}">
                <a16:creationId xmlns:a16="http://schemas.microsoft.com/office/drawing/2014/main" id="{08C79AE9-437B-49E0-8EA1-00FD73BFE25E}"/>
              </a:ext>
            </a:extLst>
          </p:cNvPr>
          <p:cNvSpPr/>
          <p:nvPr/>
        </p:nvSpPr>
        <p:spPr>
          <a:xfrm>
            <a:off x="1262743" y="21521882"/>
            <a:ext cx="1785257" cy="322118"/>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12419635"/>
      </p:ext>
    </p:extLst>
  </p:cSld>
  <p:clrMapOvr>
    <a:masterClrMapping/>
  </p:clrMapOvr>
</p:sld>
</file>

<file path=ppt/theme/theme1.xml><?xml version="1.0" encoding="utf-8"?>
<a:theme xmlns:a="http://schemas.openxmlformats.org/drawingml/2006/main" name="48x72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Template>
  <TotalTime>18754</TotalTime>
  <Words>174</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Calibri (body)</vt:lpstr>
      <vt:lpstr>Times New Roman</vt:lpstr>
      <vt:lpstr>Trebuchet MS</vt:lpstr>
      <vt:lpstr>48x72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48x72 PowerPoint Presentation</dc:title>
  <dc:subject>Research poster presentation template </dc:subject>
  <dc:creator>PosterPresentations.com</dc:creator>
  <cp:keywords>48x72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Burrran, Calvin N</cp:lastModifiedBy>
  <cp:revision>61</cp:revision>
  <dcterms:created xsi:type="dcterms:W3CDTF">2012-02-09T21:09:21Z</dcterms:created>
  <dcterms:modified xsi:type="dcterms:W3CDTF">2019-12-01T20:43:29Z</dcterms:modified>
  <cp:category>Research poster templates </cp:category>
</cp:coreProperties>
</file>