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1" name="Shelby"/>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19-08-27T16:46:45.613">
    <p:pos x="196" y="725"/>
    <p:text>This should probably be updated, maybe we can say something about Nic's idea about backing the tags with some kind of dielectric material (ie ferrite) or also about the reading we've done on link budgeting?</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33de98a967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33de98a967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Dustin</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4189708c62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4189708c62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Jun</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33de98a967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33de98a967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Jun</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33de98a96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3de98a96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Dustin</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33de98a96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3de98a96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Dustin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33de98a967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3de98a967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Nic</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33f52b5be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3f52b5be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Nic</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33de98a967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3de98a967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Shelby</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33f52b5be4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3f52b5be4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Caleb</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33f52b5be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33f52b5be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Caleb</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33f52b5be4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33f52b5be4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Brandon (talk about software dev and database)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69138"/>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3000">
                <a:solidFill>
                  <a:srgbClr val="FFFFFF"/>
                </a:solidFill>
              </a:rPr>
              <a:t>Autonomous Inventory Tracking Using Robotic RFID Scanner</a:t>
            </a:r>
            <a:endParaRPr sz="3000">
              <a:solidFill>
                <a:srgbClr val="FFFFFF"/>
              </a:solidFill>
            </a:endParaRPr>
          </a:p>
        </p:txBody>
      </p:sp>
      <p:sp>
        <p:nvSpPr>
          <p:cNvPr id="55" name="Google Shape;55;p13"/>
          <p:cNvSpPr txBox="1"/>
          <p:nvPr>
            <p:ph idx="1" type="subTitle"/>
          </p:nvPr>
        </p:nvSpPr>
        <p:spPr>
          <a:xfrm>
            <a:off x="311700" y="3612375"/>
            <a:ext cx="8520600" cy="993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solidFill>
                  <a:srgbClr val="FFFFFF"/>
                </a:solidFill>
              </a:rPr>
              <a:t>By: Nic Burran, Shelby Conway, Brandon Goddard, Caleb Martinez, Jun Qin, and Dustin Snyder</a:t>
            </a:r>
            <a:endParaRPr sz="240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Schedule </a:t>
            </a:r>
            <a:endParaRPr/>
          </a:p>
        </p:txBody>
      </p:sp>
      <p:pic>
        <p:nvPicPr>
          <p:cNvPr id="113" name="Google Shape;113;p22"/>
          <p:cNvPicPr preferRelativeResize="0"/>
          <p:nvPr/>
        </p:nvPicPr>
        <p:blipFill>
          <a:blip r:embed="rId3">
            <a:alphaModFix/>
          </a:blip>
          <a:stretch>
            <a:fillRect/>
          </a:stretch>
        </p:blipFill>
        <p:spPr>
          <a:xfrm>
            <a:off x="512916" y="1017725"/>
            <a:ext cx="8118159" cy="41257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TBD</a:t>
            </a:r>
            <a:endParaRPr/>
          </a:p>
        </p:txBody>
      </p:sp>
      <p:sp>
        <p:nvSpPr>
          <p:cNvPr id="119" name="Google Shape;119;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Weight</a:t>
            </a:r>
            <a:endParaRPr sz="1200"/>
          </a:p>
          <a:p>
            <a:pPr indent="0" lvl="0" marL="0" rtl="0" algn="l">
              <a:spcBef>
                <a:spcPts val="1600"/>
              </a:spcBef>
              <a:spcAft>
                <a:spcPts val="0"/>
              </a:spcAft>
              <a:buNone/>
            </a:pPr>
            <a:r>
              <a:rPr lang="en" sz="1200"/>
              <a:t>	Type of DC motors to support motion of chassis</a:t>
            </a:r>
            <a:endParaRPr sz="1200"/>
          </a:p>
          <a:p>
            <a:pPr indent="0" lvl="0" marL="0" rtl="0" algn="l">
              <a:spcBef>
                <a:spcPts val="1600"/>
              </a:spcBef>
              <a:spcAft>
                <a:spcPts val="0"/>
              </a:spcAft>
              <a:buNone/>
            </a:pPr>
            <a:r>
              <a:rPr lang="en" sz="1200"/>
              <a:t>Power Requirements</a:t>
            </a:r>
            <a:br>
              <a:rPr lang="en" sz="1200"/>
            </a:br>
            <a:r>
              <a:rPr lang="en" sz="1200"/>
              <a:t>	Motor power draw + RFID + RPi</a:t>
            </a:r>
            <a:endParaRPr sz="1200"/>
          </a:p>
          <a:p>
            <a:pPr indent="0" lvl="0" marL="0" rtl="0" algn="l">
              <a:spcBef>
                <a:spcPts val="1600"/>
              </a:spcBef>
              <a:spcAft>
                <a:spcPts val="0"/>
              </a:spcAft>
              <a:buNone/>
            </a:pPr>
            <a:r>
              <a:rPr lang="en" sz="1200"/>
              <a:t>RFID</a:t>
            </a:r>
            <a:endParaRPr sz="1200"/>
          </a:p>
          <a:p>
            <a:pPr indent="0" lvl="0" marL="0" rtl="0" algn="l">
              <a:spcBef>
                <a:spcPts val="1600"/>
              </a:spcBef>
              <a:spcAft>
                <a:spcPts val="0"/>
              </a:spcAft>
              <a:buNone/>
            </a:pPr>
            <a:r>
              <a:rPr lang="en" sz="1200"/>
              <a:t>	Tilt/Pan vs Vertical Motion</a:t>
            </a:r>
            <a:endParaRPr sz="1200"/>
          </a:p>
          <a:p>
            <a:pPr indent="0" lvl="0" marL="0" rtl="0" algn="l">
              <a:spcBef>
                <a:spcPts val="1600"/>
              </a:spcBef>
              <a:spcAft>
                <a:spcPts val="0"/>
              </a:spcAft>
              <a:buNone/>
            </a:pPr>
            <a:r>
              <a:rPr lang="en" sz="1200"/>
              <a:t>	Link Budget and Scanning Algorithm</a:t>
            </a:r>
            <a:endParaRPr sz="1200"/>
          </a:p>
          <a:p>
            <a:pPr indent="0" lvl="0" marL="0" rtl="0" algn="l">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Current Status</a:t>
            </a:r>
            <a:endParaRPr/>
          </a:p>
        </p:txBody>
      </p:sp>
      <p:sp>
        <p:nvSpPr>
          <p:cNvPr id="125" name="Google Shape;125;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a:solidFill>
                  <a:schemeClr val="dk1"/>
                </a:solidFill>
              </a:rPr>
              <a:t>General </a:t>
            </a:r>
            <a:endParaRPr b="1">
              <a:solidFill>
                <a:schemeClr val="dk1"/>
              </a:solidFill>
            </a:endParaRPr>
          </a:p>
          <a:p>
            <a:pPr indent="-342900" lvl="0" marL="457200" rtl="0" algn="l">
              <a:lnSpc>
                <a:spcPct val="100000"/>
              </a:lnSpc>
              <a:spcBef>
                <a:spcPts val="600"/>
              </a:spcBef>
              <a:spcAft>
                <a:spcPts val="0"/>
              </a:spcAft>
              <a:buClr>
                <a:schemeClr val="dk1"/>
              </a:buClr>
              <a:buSzPts val="1800"/>
              <a:buChar char="●"/>
            </a:pPr>
            <a:r>
              <a:rPr lang="en">
                <a:solidFill>
                  <a:schemeClr val="dk1"/>
                </a:solidFill>
              </a:rPr>
              <a:t>Jira setup for internal task breakdown and sprint management</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Bitbucket setup for code collaboration</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Gantt chart for timing of deliverables </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Fall semester roles assigned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b="1" lang="en">
                <a:solidFill>
                  <a:schemeClr val="dk1"/>
                </a:solidFill>
              </a:rPr>
              <a:t>Raspberry Pi </a:t>
            </a:r>
            <a:endParaRPr b="1">
              <a:solidFill>
                <a:schemeClr val="dk1"/>
              </a:solidFill>
            </a:endParaRPr>
          </a:p>
          <a:p>
            <a:pPr indent="-342900" lvl="0" marL="457200" rtl="0" algn="l">
              <a:lnSpc>
                <a:spcPct val="100000"/>
              </a:lnSpc>
              <a:spcBef>
                <a:spcPts val="600"/>
              </a:spcBef>
              <a:spcAft>
                <a:spcPts val="0"/>
              </a:spcAft>
              <a:buClr>
                <a:schemeClr val="dk1"/>
              </a:buClr>
              <a:buSzPts val="1800"/>
              <a:buChar char="●"/>
            </a:pPr>
            <a:r>
              <a:rPr lang="en">
                <a:solidFill>
                  <a:schemeClr val="dk1"/>
                </a:solidFill>
              </a:rPr>
              <a:t>Database &amp; HTTP </a:t>
            </a:r>
            <a:r>
              <a:rPr lang="en">
                <a:solidFill>
                  <a:schemeClr val="dk1"/>
                </a:solidFill>
              </a:rPr>
              <a:t>server deployed </a:t>
            </a:r>
            <a:r>
              <a:rPr lang="en">
                <a:solidFill>
                  <a:schemeClr val="dk1"/>
                </a:solidFill>
              </a:rPr>
              <a:t> </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Servo motor moved off of pin call</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b="1" lang="en">
                <a:solidFill>
                  <a:schemeClr val="dk1"/>
                </a:solidFill>
              </a:rPr>
              <a:t>RF Technology</a:t>
            </a:r>
            <a:endParaRPr b="1">
              <a:solidFill>
                <a:schemeClr val="dk1"/>
              </a:solidFill>
            </a:endParaRPr>
          </a:p>
          <a:p>
            <a:pPr indent="-342900" lvl="0" marL="457200" rtl="0" algn="l">
              <a:lnSpc>
                <a:spcPct val="100000"/>
              </a:lnSpc>
              <a:spcBef>
                <a:spcPts val="600"/>
              </a:spcBef>
              <a:spcAft>
                <a:spcPts val="0"/>
              </a:spcAft>
              <a:buClr>
                <a:schemeClr val="dk1"/>
              </a:buClr>
              <a:buSzPts val="1800"/>
              <a:buChar char="●"/>
            </a:pPr>
            <a:r>
              <a:rPr lang="en">
                <a:solidFill>
                  <a:schemeClr val="dk1"/>
                </a:solidFill>
              </a:rPr>
              <a:t>Scanner secured from Dr. Durgin</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RF Lab access granted for testing scanner capabilities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Introduction</a:t>
            </a:r>
            <a:endParaRPr/>
          </a:p>
        </p:txBody>
      </p:sp>
      <p:sp>
        <p:nvSpPr>
          <p:cNvPr id="61" name="Google Shape;61;p14"/>
          <p:cNvSpPr txBox="1"/>
          <p:nvPr>
            <p:ph idx="1" type="body"/>
          </p:nvPr>
        </p:nvSpPr>
        <p:spPr>
          <a:xfrm>
            <a:off x="311700" y="1311900"/>
            <a:ext cx="8244900" cy="25197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rPr>
              <a:t>Mobile robotic system with RFID scanner</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Capable of self-navigating a warehouse and updating inventory database</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Help avoid shrink and excess manual labor </a:t>
            </a:r>
            <a:endParaRPr sz="24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Project Goals</a:t>
            </a:r>
            <a:endParaRPr/>
          </a:p>
          <a:p>
            <a:pPr indent="0" lvl="0" marL="0" rtl="0" algn="l">
              <a:spcBef>
                <a:spcPts val="0"/>
              </a:spcBef>
              <a:spcAft>
                <a:spcPts val="0"/>
              </a:spcAft>
              <a:buNone/>
            </a:pPr>
            <a:r>
              <a:t/>
            </a:r>
            <a:endParaRPr/>
          </a:p>
        </p:txBody>
      </p:sp>
      <p:sp>
        <p:nvSpPr>
          <p:cNvPr id="67" name="Google Shape;67;p15"/>
          <p:cNvSpPr txBox="1"/>
          <p:nvPr>
            <p:ph idx="1" type="body"/>
          </p:nvPr>
        </p:nvSpPr>
        <p:spPr>
          <a:xfrm>
            <a:off x="311700" y="1152475"/>
            <a:ext cx="8163900" cy="3653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a:solidFill>
                  <a:schemeClr val="dk1"/>
                </a:solidFill>
              </a:rPr>
              <a:t>General</a:t>
            </a:r>
            <a:endParaRPr b="1">
              <a:solidFill>
                <a:schemeClr val="dk1"/>
              </a:solidFill>
            </a:endParaRPr>
          </a:p>
          <a:p>
            <a:pPr indent="-342900" lvl="0" marL="457200" rtl="0" algn="l">
              <a:lnSpc>
                <a:spcPct val="100000"/>
              </a:lnSpc>
              <a:spcBef>
                <a:spcPts val="600"/>
              </a:spcBef>
              <a:spcAft>
                <a:spcPts val="0"/>
              </a:spcAft>
              <a:buClr>
                <a:schemeClr val="dk1"/>
              </a:buClr>
              <a:buSzPts val="1800"/>
              <a:buChar char="●"/>
            </a:pPr>
            <a:r>
              <a:rPr lang="en">
                <a:solidFill>
                  <a:schemeClr val="dk1"/>
                </a:solidFill>
              </a:rPr>
              <a:t>Robot that can operate autonomously based on landmarks </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Target market value is $3,299.00</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b="1" lang="en">
                <a:solidFill>
                  <a:schemeClr val="dk1"/>
                </a:solidFill>
              </a:rPr>
              <a:t>Robot Capabilities</a:t>
            </a:r>
            <a:endParaRPr b="1">
              <a:solidFill>
                <a:schemeClr val="dk1"/>
              </a:solidFill>
            </a:endParaRPr>
          </a:p>
          <a:p>
            <a:pPr indent="-342900" lvl="0" marL="457200" rtl="0" algn="l">
              <a:lnSpc>
                <a:spcPct val="100000"/>
              </a:lnSpc>
              <a:spcBef>
                <a:spcPts val="600"/>
              </a:spcBef>
              <a:spcAft>
                <a:spcPts val="0"/>
              </a:spcAft>
              <a:buClr>
                <a:schemeClr val="dk1"/>
              </a:buClr>
              <a:buSzPts val="1800"/>
              <a:buChar char="●"/>
            </a:pPr>
            <a:r>
              <a:rPr lang="en">
                <a:solidFill>
                  <a:schemeClr val="dk1"/>
                </a:solidFill>
              </a:rPr>
              <a:t>Line detection to control movement</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Transmit data to a remote server </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Arm with vertical movement to accurately scan shelves of different heights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b="1" lang="en">
                <a:solidFill>
                  <a:schemeClr val="dk1"/>
                </a:solidFill>
              </a:rPr>
              <a:t>RFID Scanner</a:t>
            </a:r>
            <a:endParaRPr b="1">
              <a:solidFill>
                <a:schemeClr val="dk1"/>
              </a:solidFill>
            </a:endParaRPr>
          </a:p>
          <a:p>
            <a:pPr indent="-342900" lvl="0" marL="457200" rtl="0" algn="l">
              <a:lnSpc>
                <a:spcPct val="100000"/>
              </a:lnSpc>
              <a:spcBef>
                <a:spcPts val="600"/>
              </a:spcBef>
              <a:spcAft>
                <a:spcPts val="0"/>
              </a:spcAft>
              <a:buClr>
                <a:schemeClr val="dk1"/>
              </a:buClr>
              <a:buSzPts val="1800"/>
              <a:buChar char="●"/>
            </a:pPr>
            <a:r>
              <a:rPr lang="en">
                <a:solidFill>
                  <a:schemeClr val="dk1"/>
                </a:solidFill>
              </a:rPr>
              <a:t>Detect tags to indicate when inventory is located </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Scan tags to procure pertinent information about the detected inventory</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Record data and send information about the inventory to Raspberry Pi</a:t>
            </a:r>
            <a:endParaRPr>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RF Specifications</a:t>
            </a:r>
            <a:endParaRPr/>
          </a:p>
        </p:txBody>
      </p:sp>
      <p:pic>
        <p:nvPicPr>
          <p:cNvPr id="73" name="Google Shape;73;p16"/>
          <p:cNvPicPr preferRelativeResize="0"/>
          <p:nvPr/>
        </p:nvPicPr>
        <p:blipFill rotWithShape="1">
          <a:blip r:embed="rId3">
            <a:alphaModFix/>
          </a:blip>
          <a:srcRect b="0" l="0" r="0" t="10793"/>
          <a:stretch/>
        </p:blipFill>
        <p:spPr>
          <a:xfrm>
            <a:off x="1766888" y="1471438"/>
            <a:ext cx="5610225" cy="22006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Robotic Platform and Arm Specifications</a:t>
            </a:r>
            <a:endParaRPr/>
          </a:p>
        </p:txBody>
      </p:sp>
      <p:pic>
        <p:nvPicPr>
          <p:cNvPr id="79" name="Google Shape;79;p17"/>
          <p:cNvPicPr preferRelativeResize="0"/>
          <p:nvPr/>
        </p:nvPicPr>
        <p:blipFill rotWithShape="1">
          <a:blip r:embed="rId3">
            <a:alphaModFix/>
          </a:blip>
          <a:srcRect b="0" l="0" r="0" t="7791"/>
          <a:stretch/>
        </p:blipFill>
        <p:spPr>
          <a:xfrm>
            <a:off x="1714500" y="1424898"/>
            <a:ext cx="5715000" cy="28089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Design Approach</a:t>
            </a:r>
            <a:endParaRPr/>
          </a:p>
        </p:txBody>
      </p:sp>
      <p:sp>
        <p:nvSpPr>
          <p:cNvPr id="85" name="Google Shape;85;p18"/>
          <p:cNvSpPr txBox="1"/>
          <p:nvPr>
            <p:ph idx="1" type="body"/>
          </p:nvPr>
        </p:nvSpPr>
        <p:spPr>
          <a:xfrm>
            <a:off x="311700" y="1223225"/>
            <a:ext cx="8520600" cy="29298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rgbClr val="000000"/>
              </a:buClr>
              <a:buSzPts val="2000"/>
              <a:buChar char="●"/>
            </a:pPr>
            <a:r>
              <a:rPr lang="en" sz="2000">
                <a:solidFill>
                  <a:srgbClr val="000000"/>
                </a:solidFill>
              </a:rPr>
              <a:t>Robot will consist of RFID reader, microcontroller, motor control system, and vision system </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A motor controller to power the Raspberry Pi as well as the motors </a:t>
            </a:r>
            <a:endParaRPr sz="2000">
              <a:solidFill>
                <a:srgbClr val="000000"/>
              </a:solidFill>
            </a:endParaRPr>
          </a:p>
          <a:p>
            <a:pPr indent="-355600" lvl="1" marL="914400" rtl="0" algn="l">
              <a:spcBef>
                <a:spcPts val="0"/>
              </a:spcBef>
              <a:spcAft>
                <a:spcPts val="0"/>
              </a:spcAft>
              <a:buClr>
                <a:srgbClr val="000000"/>
              </a:buClr>
              <a:buSzPts val="2000"/>
              <a:buChar char="○"/>
            </a:pPr>
            <a:r>
              <a:rPr lang="en" sz="2000">
                <a:solidFill>
                  <a:srgbClr val="000000"/>
                </a:solidFill>
              </a:rPr>
              <a:t>Two DC motors for forward locomotion</a:t>
            </a:r>
            <a:endParaRPr sz="2000">
              <a:solidFill>
                <a:srgbClr val="000000"/>
              </a:solidFill>
            </a:endParaRPr>
          </a:p>
          <a:p>
            <a:pPr indent="-355600" lvl="1" marL="914400" rtl="0" algn="l">
              <a:spcBef>
                <a:spcPts val="0"/>
              </a:spcBef>
              <a:spcAft>
                <a:spcPts val="0"/>
              </a:spcAft>
              <a:buClr>
                <a:srgbClr val="000000"/>
              </a:buClr>
              <a:buSzPts val="2000"/>
              <a:buChar char="○"/>
            </a:pPr>
            <a:r>
              <a:rPr lang="en" sz="2000">
                <a:solidFill>
                  <a:srgbClr val="000000"/>
                </a:solidFill>
              </a:rPr>
              <a:t>Stepper motor for vertical motion of the RFID reader </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Pixy 2 camera line tracking program for directing the motion of the robot </a:t>
            </a:r>
            <a:endParaRPr sz="20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Block Diagram of the RFID Robot System</a:t>
            </a:r>
            <a:endParaRPr/>
          </a:p>
        </p:txBody>
      </p:sp>
      <p:pic>
        <p:nvPicPr>
          <p:cNvPr id="91" name="Google Shape;91;p19"/>
          <p:cNvPicPr preferRelativeResize="0"/>
          <p:nvPr/>
        </p:nvPicPr>
        <p:blipFill>
          <a:blip r:embed="rId3">
            <a:alphaModFix/>
          </a:blip>
          <a:stretch>
            <a:fillRect/>
          </a:stretch>
        </p:blipFill>
        <p:spPr>
          <a:xfrm>
            <a:off x="1806672" y="1120915"/>
            <a:ext cx="5530651" cy="3479525"/>
          </a:xfrm>
          <a:prstGeom prst="rect">
            <a:avLst/>
          </a:prstGeom>
          <a:noFill/>
          <a:ln>
            <a:noFill/>
          </a:ln>
        </p:spPr>
      </p:pic>
      <p:sp>
        <p:nvSpPr>
          <p:cNvPr id="92" name="Google Shape;92;p19"/>
          <p:cNvSpPr/>
          <p:nvPr/>
        </p:nvSpPr>
        <p:spPr>
          <a:xfrm>
            <a:off x="2002225" y="3509175"/>
            <a:ext cx="63600" cy="77700"/>
          </a:xfrm>
          <a:prstGeom prst="ellipse">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9"/>
          <p:cNvSpPr/>
          <p:nvPr/>
        </p:nvSpPr>
        <p:spPr>
          <a:xfrm>
            <a:off x="4135825" y="4271175"/>
            <a:ext cx="63600" cy="77700"/>
          </a:xfrm>
          <a:prstGeom prst="ellipse">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9"/>
          <p:cNvSpPr/>
          <p:nvPr/>
        </p:nvSpPr>
        <p:spPr>
          <a:xfrm>
            <a:off x="5126425" y="4271175"/>
            <a:ext cx="63600" cy="77700"/>
          </a:xfrm>
          <a:prstGeom prst="ellipse">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9"/>
          <p:cNvSpPr/>
          <p:nvPr/>
        </p:nvSpPr>
        <p:spPr>
          <a:xfrm>
            <a:off x="6269425" y="3585375"/>
            <a:ext cx="63600" cy="77700"/>
          </a:xfrm>
          <a:prstGeom prst="ellipse">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Robot Movement Using Pixy 2 Line Tracking </a:t>
            </a:r>
            <a:endParaRPr/>
          </a:p>
        </p:txBody>
      </p:sp>
      <p:pic>
        <p:nvPicPr>
          <p:cNvPr id="101" name="Google Shape;101;p20"/>
          <p:cNvPicPr preferRelativeResize="0"/>
          <p:nvPr/>
        </p:nvPicPr>
        <p:blipFill>
          <a:blip r:embed="rId3">
            <a:alphaModFix/>
          </a:blip>
          <a:stretch>
            <a:fillRect/>
          </a:stretch>
        </p:blipFill>
        <p:spPr>
          <a:xfrm>
            <a:off x="2202850" y="1170125"/>
            <a:ext cx="3885341" cy="382097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Solution to Finishing Critical Path </a:t>
            </a:r>
            <a:endParaRPr/>
          </a:p>
        </p:txBody>
      </p:sp>
      <p:pic>
        <p:nvPicPr>
          <p:cNvPr id="107" name="Google Shape;107;p21"/>
          <p:cNvPicPr preferRelativeResize="0"/>
          <p:nvPr/>
        </p:nvPicPr>
        <p:blipFill>
          <a:blip r:embed="rId3">
            <a:alphaModFix/>
          </a:blip>
          <a:stretch>
            <a:fillRect/>
          </a:stretch>
        </p:blipFill>
        <p:spPr>
          <a:xfrm>
            <a:off x="1496200" y="1123775"/>
            <a:ext cx="5717268" cy="382097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