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48" r:id="rId2"/>
    <p:sldMasterId id="2147483667" r:id="rId3"/>
  </p:sldMasterIdLst>
  <p:notesMasterIdLst>
    <p:notesMasterId r:id="rId18"/>
  </p:notesMasterIdLst>
  <p:sldIdLst>
    <p:sldId id="259" r:id="rId4"/>
    <p:sldId id="260" r:id="rId5"/>
    <p:sldId id="262" r:id="rId6"/>
    <p:sldId id="265" r:id="rId7"/>
    <p:sldId id="269" r:id="rId8"/>
    <p:sldId id="261" r:id="rId9"/>
    <p:sldId id="264" r:id="rId10"/>
    <p:sldId id="268" r:id="rId11"/>
    <p:sldId id="270" r:id="rId12"/>
    <p:sldId id="266" r:id="rId13"/>
    <p:sldId id="271" r:id="rId14"/>
    <p:sldId id="273" r:id="rId15"/>
    <p:sldId id="26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1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 autoAdjust="0"/>
    <p:restoredTop sz="94715"/>
  </p:normalViewPr>
  <p:slideViewPr>
    <p:cSldViewPr snapToGrid="0" snapToObjects="1">
      <p:cViewPr varScale="1">
        <p:scale>
          <a:sx n="122" d="100"/>
          <a:sy n="122" d="100"/>
        </p:scale>
        <p:origin x="496" y="184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3ED0-19A8-4A24-A7D1-FDF53B6A9CBF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98F98-6D52-44AC-B176-CB2526D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98F98-6D52-44AC-B176-CB2526DCD3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5332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1" y="4275666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2467" y="1329267"/>
            <a:ext cx="2751666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5" y="1329267"/>
            <a:ext cx="280569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1329267"/>
            <a:ext cx="2870200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2467" y="2946400"/>
            <a:ext cx="2751666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5" y="2946400"/>
            <a:ext cx="280569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32667" y="2946400"/>
            <a:ext cx="2870200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62467" y="4677839"/>
            <a:ext cx="2751666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6" y="4677839"/>
            <a:ext cx="2805692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32667" y="4677839"/>
            <a:ext cx="2870200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25332" y="1557867"/>
            <a:ext cx="5096935" cy="2235200"/>
          </a:xfrm>
        </p:spPr>
        <p:txBody>
          <a:bodyPr anchor="b" anchorCtr="0">
            <a:noAutofit/>
          </a:bodyPr>
          <a:lstStyle>
            <a:lvl1pPr algn="l">
              <a:lnSpc>
                <a:spcPts val="4800"/>
              </a:lnSpc>
              <a:defRPr b="1" cap="all" spc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5331" y="4275666"/>
            <a:ext cx="5096935" cy="1202267"/>
          </a:xfrm>
        </p:spPr>
        <p:txBody>
          <a:bodyPr>
            <a:noAutofit/>
          </a:bodyPr>
          <a:lstStyle>
            <a:lvl1pPr marL="0" indent="0" algn="l">
              <a:lnSpc>
                <a:spcPts val="2800"/>
              </a:lnSpc>
              <a:buNone/>
              <a:defRPr sz="2400" cap="all" spc="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49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0133"/>
            <a:ext cx="8830733" cy="46736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7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67" y="1456267"/>
            <a:ext cx="4224866" cy="4765611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799" y="1456267"/>
            <a:ext cx="4106333" cy="4765611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50000"/>
                    <a:lumOff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10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267" y="1278466"/>
            <a:ext cx="4131733" cy="234617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8200" y="1278466"/>
            <a:ext cx="4174067" cy="234617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13267" y="3793066"/>
            <a:ext cx="4131733" cy="245133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48200" y="3793066"/>
            <a:ext cx="4174067" cy="2451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7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133" y="1303867"/>
            <a:ext cx="2794000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2775" y="1303867"/>
            <a:ext cx="2822625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132667" y="1303867"/>
            <a:ext cx="2853266" cy="14256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0133" y="2878667"/>
            <a:ext cx="2794000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92775" y="2878667"/>
            <a:ext cx="2822625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120975" y="2878667"/>
            <a:ext cx="2864958" cy="158225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20133" y="4610106"/>
            <a:ext cx="2794000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92775" y="4610106"/>
            <a:ext cx="2822625" cy="157541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20975" y="4610106"/>
            <a:ext cx="2864958" cy="157541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3933"/>
            <a:ext cx="8873067" cy="4749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236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600200"/>
            <a:ext cx="4191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535" y="1600200"/>
            <a:ext cx="4351865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617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3999" y="1371600"/>
            <a:ext cx="4216401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6667" y="1371600"/>
            <a:ext cx="4207934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53999" y="3784600"/>
            <a:ext cx="4216401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56667" y="3784600"/>
            <a:ext cx="4207934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3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FC32-6C27-8840-B554-340DEDB1B971}" type="datetimeFigureOut">
              <a:rPr lang="en-US" smtClean="0"/>
              <a:t>12/11/19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1D1E6-9B7A-BB49-9F21-2322DC6E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138333" cy="991352"/>
          </a:xfrm>
          <a:prstGeom prst="rect">
            <a:avLst/>
          </a:prstGeom>
          <a:noFill/>
        </p:spPr>
        <p:txBody>
          <a:bodyPr vert="horz" lIns="27432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90133"/>
            <a:ext cx="8847667" cy="4707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850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5765800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63133"/>
            <a:ext cx="8924509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124-hash.eps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2"/>
          <a:stretch/>
        </p:blipFill>
        <p:spPr>
          <a:xfrm>
            <a:off x="-1" y="6378834"/>
            <a:ext cx="6820285" cy="260195"/>
          </a:xfrm>
          <a:prstGeom prst="rect">
            <a:avLst/>
          </a:prstGeom>
        </p:spPr>
      </p:pic>
      <p:pic>
        <p:nvPicPr>
          <p:cNvPr id="4" name="Picture 3" descr="creating-the-next-black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397" y="6439554"/>
            <a:ext cx="2166112" cy="19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Sixplus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: infantry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iff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system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final presentation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Vijay Krishnan, Kevin Waddles, Vishal Devidas, Leo Han, Rishabh Patel</a:t>
            </a:r>
          </a:p>
        </p:txBody>
      </p:sp>
    </p:spTree>
    <p:extLst>
      <p:ext uri="{BB962C8B-B14F-4D97-AF65-F5344CB8AC3E}">
        <p14:creationId xmlns:p14="http://schemas.microsoft.com/office/powerpoint/2010/main" val="297171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5DEE0-FB7C-4E19-AFFC-853A3ECD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Measurements: Analog Filter Specifications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7AC517A-6CD2-4449-B917-3A057226302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11242" y="1732681"/>
                <a:ext cx="8521516" cy="290705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=106.355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=9.351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174.864∗0.0915=16.000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algn="ctr"/>
                <a:r>
                  <a:rPr lang="en-US" dirty="0"/>
                  <a:t>Threshold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=0.060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Operational range of FMCW and backscatter array = 10 m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7AC517A-6CD2-4449-B917-3A0572263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1242" y="1732681"/>
                <a:ext cx="8521516" cy="2907052"/>
              </a:xfrm>
              <a:blipFill>
                <a:blip r:embed="rId2"/>
                <a:stretch>
                  <a:fillRect b="-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4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076C54-52E9-4A46-9E99-850EBCB89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Operates at 5V and 2.5A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Bluetooth Range: 30 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 bytes Encrypted 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Delay time: 50 </a:t>
            </a:r>
            <a:r>
              <a:rPr lang="en-US" dirty="0" err="1"/>
              <a:t>ms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39D21-5AAE-6B4C-B6DF-B999CAC9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Specifications: Bluetooth module</a:t>
            </a:r>
          </a:p>
        </p:txBody>
      </p:sp>
    </p:spTree>
    <p:extLst>
      <p:ext uri="{BB962C8B-B14F-4D97-AF65-F5344CB8AC3E}">
        <p14:creationId xmlns:p14="http://schemas.microsoft.com/office/powerpoint/2010/main" val="35242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BC942A-8E5D-534C-89C2-35C7B6C54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50" dirty="0">
                <a:solidFill>
                  <a:schemeClr val="tx1">
                    <a:lumMod val="50000"/>
                  </a:schemeClr>
                </a:solidFill>
              </a:rPr>
              <a:t>Implemented Encryption: </a:t>
            </a:r>
            <a:r>
              <a:rPr lang="en-US" sz="2000" kern="50" dirty="0"/>
              <a:t>8-byte variable encryption applied over two 4-byte sequences. All devices contain dynamic decryption libraries utilizing the same encryption algorithm applied to simultaneously changing seed values.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50" dirty="0">
                <a:solidFill>
                  <a:schemeClr val="tx1">
                    <a:lumMod val="50000"/>
                  </a:schemeClr>
                </a:solidFill>
              </a:rPr>
              <a:t>Signal Type: Bluetooth Beacon (16 byte)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5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50" dirty="0">
                <a:solidFill>
                  <a:schemeClr val="tx1">
                    <a:lumMod val="50000"/>
                  </a:schemeClr>
                </a:solidFill>
              </a:rPr>
              <a:t>Encryption Resolution: 8 bytes for authentication</a:t>
            </a:r>
          </a:p>
          <a:p>
            <a:endParaRPr lang="en-US" sz="2000" kern="50" dirty="0">
              <a:solidFill>
                <a:srgbClr val="2F5496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5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FA2B8-7D6D-3948-B90D-2485B01E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84859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1F2C-241C-469F-B5C3-A20498E5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to analog filtering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172964-DEB8-4DC9-A5F2-E0958DEB8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666" y="1456267"/>
            <a:ext cx="8657125" cy="47656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Bulky discrete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variability due to components and low power rail voltage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Additional battery as power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Intermediate stage between FMCW radar and ADC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order for band pass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Rectification of signal to correct negative polarity of AC signal</a:t>
            </a:r>
          </a:p>
        </p:txBody>
      </p:sp>
    </p:spTree>
    <p:extLst>
      <p:ext uri="{BB962C8B-B14F-4D97-AF65-F5344CB8AC3E}">
        <p14:creationId xmlns:p14="http://schemas.microsoft.com/office/powerpoint/2010/main" val="20388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4B0DE6-12B2-FB49-94B6-1A61D457A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growing number of devices the delay increases linearly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Range is limited (Could be improved using new Bluetooth technology)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Could be easily intercepted by other devices operating at the same frequency (denial of service attacks)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8231C-1780-974F-9409-CC222EFC6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to Bluetooth Module</a:t>
            </a:r>
          </a:p>
        </p:txBody>
      </p:sp>
    </p:spTree>
    <p:extLst>
      <p:ext uri="{BB962C8B-B14F-4D97-AF65-F5344CB8AC3E}">
        <p14:creationId xmlns:p14="http://schemas.microsoft.com/office/powerpoint/2010/main" val="1929529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397000"/>
            <a:ext cx="8763000" cy="4766733"/>
          </a:xfrm>
        </p:spPr>
        <p:txBody>
          <a:bodyPr/>
          <a:lstStyle/>
          <a:p>
            <a:r>
              <a:rPr lang="en-US" dirty="0"/>
              <a:t>* To design a portable, low-power, and lightweight IFF (identification friend or foe) system that will allow infantry soldiers to determine if a target is an ally or not through the fog of war.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409267" cy="991352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2011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EDD32-E418-48AD-8A46-CF8E93D0F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F5AC9-0BB3-46B7-9424-7F993A931D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9 V battery power source with a virtual ground at 4 V to create +5 V and -4 V power rails. Required to power TL071 op-amps.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Multi-feedback, infinite-gain band pass filter at 100 kHz and quality factor of 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Preceding voltage divider and buffer to counteract high gain from band pass filter.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Half-wave rectifier to ensure positive polarity.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49A1C-5AA1-704D-AE3A-CC3D2B4F2D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Raspberry Pi zero w as the Bluetooth module and the Processing Unit.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 Initiator to initiate the inquiry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An Indicator united to give visual feed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battery system to supply power to the entire system</a:t>
            </a:r>
          </a:p>
        </p:txBody>
      </p:sp>
    </p:spTree>
    <p:extLst>
      <p:ext uri="{BB962C8B-B14F-4D97-AF65-F5344CB8AC3E}">
        <p14:creationId xmlns:p14="http://schemas.microsoft.com/office/powerpoint/2010/main" val="354537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6B9A-230A-4F0D-B7B8-EECFE363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Schematic: Analog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B38E9C-8356-4D3E-806F-DD8D4C35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95" y="1291342"/>
            <a:ext cx="79629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067382-F495-4148-9529-32E30C838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48" t="15556" r="13192" b="21026"/>
          <a:stretch/>
        </p:blipFill>
        <p:spPr>
          <a:xfrm>
            <a:off x="220716" y="1135118"/>
            <a:ext cx="7935311" cy="516803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B6E15-7B63-B242-9D45-E4210BBE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Schematic: Bluetooth Module</a:t>
            </a:r>
          </a:p>
        </p:txBody>
      </p:sp>
    </p:spTree>
    <p:extLst>
      <p:ext uri="{BB962C8B-B14F-4D97-AF65-F5344CB8AC3E}">
        <p14:creationId xmlns:p14="http://schemas.microsoft.com/office/powerpoint/2010/main" val="7880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65A5-7284-4F97-A84D-827CC9D1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Design: BAND PASS FILTER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27C3D-8F1B-4C38-8E82-984CAB03A30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11242" y="1732681"/>
                <a:ext cx="8521516" cy="290705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π</m:t>
                          </m:r>
                          <m:rad>
                            <m:radPr>
                              <m:degHide m:val="on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27C3D-8F1B-4C38-8E82-984CAB03A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1242" y="1732681"/>
                <a:ext cx="8521516" cy="290705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71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7FAF-D73B-46B4-9BC9-14EBA57F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Digital Converter (ADC)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33737-A8C9-4BDC-846A-AFDCDFF157B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11666" y="1456267"/>
                <a:ext cx="8657125" cy="4765611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Output of analog filter cascaded with an ADC to integrate 2.4 GHz and 24 GHz modules.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FMCW radar Tx output specifications:</a:t>
                </a:r>
              </a:p>
              <a:p>
                <a:pPr marL="809244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Chirp Time = 3000 </a:t>
                </a:r>
                <a:r>
                  <a:rPr lang="en-US" dirty="0" err="1"/>
                  <a:t>μs</a:t>
                </a:r>
                <a:endParaRPr lang="en-US" dirty="0"/>
              </a:p>
              <a:p>
                <a:pPr marL="809244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Chirps per Frame = 42</a:t>
                </a:r>
              </a:p>
              <a:p>
                <a:pPr marL="809244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Total frame interval = 150 </a:t>
                </a:r>
                <a:r>
                  <a:rPr lang="en-US" dirty="0" err="1"/>
                  <a:t>ms</a:t>
                </a: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Sampling rate of 1 kHz (to meet Nyquist rate) at filter output to calculate average voltage over 150 points.</a:t>
                </a:r>
              </a:p>
              <a:p>
                <a:pPr marL="809244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∗150=0.15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Output average compared with threshold voltage to produce 1-bit digital output.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33737-A8C9-4BDC-846A-AFDCDFF15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11666" y="1456267"/>
                <a:ext cx="8657125" cy="4765611"/>
              </a:xfrm>
              <a:blipFill>
                <a:blip r:embed="rId3"/>
                <a:stretch>
                  <a:fillRect t="-1023" b="-4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3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1303-39C9-4880-96E0-F4297EF7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473575-83BD-4D01-BB8C-6F720879B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7957" y="-364399"/>
            <a:ext cx="2539472" cy="808753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4D25D49-2E00-408D-8144-21E508188168}"/>
              </a:ext>
            </a:extLst>
          </p:cNvPr>
          <p:cNvCxnSpPr>
            <a:cxnSpLocks/>
            <a:stCxn id="22" idx="0"/>
          </p:cNvCxnSpPr>
          <p:nvPr/>
        </p:nvCxnSpPr>
        <p:spPr bwMode="auto">
          <a:xfrm flipV="1">
            <a:off x="1060893" y="3890521"/>
            <a:ext cx="138616" cy="58715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4FC23F-F6C4-4042-AF16-9312116BC893}"/>
              </a:ext>
            </a:extLst>
          </p:cNvPr>
          <p:cNvCxnSpPr>
            <a:cxnSpLocks/>
            <a:stCxn id="23" idx="0"/>
          </p:cNvCxnSpPr>
          <p:nvPr/>
        </p:nvCxnSpPr>
        <p:spPr bwMode="auto">
          <a:xfrm flipV="1">
            <a:off x="2567449" y="3540934"/>
            <a:ext cx="207972" cy="815696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C4B924-CD80-425B-8478-FE3413D75B19}"/>
              </a:ext>
            </a:extLst>
          </p:cNvPr>
          <p:cNvCxnSpPr>
            <a:cxnSpLocks/>
            <a:stCxn id="24" idx="0"/>
          </p:cNvCxnSpPr>
          <p:nvPr/>
        </p:nvCxnSpPr>
        <p:spPr bwMode="auto">
          <a:xfrm flipV="1">
            <a:off x="3954046" y="3890522"/>
            <a:ext cx="296278" cy="640280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0EFC46-E832-4782-9D51-B72A98F6C45D}"/>
              </a:ext>
            </a:extLst>
          </p:cNvPr>
          <p:cNvCxnSpPr>
            <a:cxnSpLocks/>
            <a:stCxn id="26" idx="1"/>
          </p:cNvCxnSpPr>
          <p:nvPr/>
        </p:nvCxnSpPr>
        <p:spPr bwMode="auto">
          <a:xfrm flipH="1">
            <a:off x="4904160" y="2740060"/>
            <a:ext cx="1308124" cy="453994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0846C2-CD88-4328-93BA-8E6C634B1263}"/>
              </a:ext>
            </a:extLst>
          </p:cNvPr>
          <p:cNvCxnSpPr>
            <a:cxnSpLocks/>
            <a:stCxn id="25" idx="0"/>
          </p:cNvCxnSpPr>
          <p:nvPr/>
        </p:nvCxnSpPr>
        <p:spPr bwMode="auto">
          <a:xfrm flipH="1" flipV="1">
            <a:off x="4924583" y="3625371"/>
            <a:ext cx="521438" cy="81395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999E4BC-5FB4-4CD0-BFFF-EB6DEF0544DF}"/>
              </a:ext>
            </a:extLst>
          </p:cNvPr>
          <p:cNvSpPr txBox="1"/>
          <p:nvPr/>
        </p:nvSpPr>
        <p:spPr>
          <a:xfrm>
            <a:off x="473573" y="4477673"/>
            <a:ext cx="1174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8F8F8"/>
                </a:solidFill>
              </a:rPr>
              <a:t>FMCW Radar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283C6-5670-458B-9E9E-BB33D49387A4}"/>
              </a:ext>
            </a:extLst>
          </p:cNvPr>
          <p:cNvSpPr txBox="1"/>
          <p:nvPr/>
        </p:nvSpPr>
        <p:spPr>
          <a:xfrm>
            <a:off x="1678753" y="4356630"/>
            <a:ext cx="1777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8F8F8"/>
                </a:solidFill>
              </a:rPr>
              <a:t>Initiator &amp; Indicator Units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387CDD-D515-4F78-9409-B66C55EA780C}"/>
              </a:ext>
            </a:extLst>
          </p:cNvPr>
          <p:cNvSpPr txBox="1"/>
          <p:nvPr/>
        </p:nvSpPr>
        <p:spPr>
          <a:xfrm>
            <a:off x="3289293" y="4530802"/>
            <a:ext cx="1329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8F8F8"/>
                </a:solidFill>
              </a:rPr>
              <a:t>MP-IG BP Filter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28FB1F-DB86-4343-BE11-D30C28E2163D}"/>
              </a:ext>
            </a:extLst>
          </p:cNvPr>
          <p:cNvSpPr txBox="1"/>
          <p:nvPr/>
        </p:nvSpPr>
        <p:spPr>
          <a:xfrm>
            <a:off x="4931582" y="4439323"/>
            <a:ext cx="1028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8F8F8"/>
                </a:solidFill>
              </a:rPr>
              <a:t>ADC Module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3A7169-C206-4ABD-B2AA-063641BCEFF4}"/>
              </a:ext>
            </a:extLst>
          </p:cNvPr>
          <p:cNvSpPr txBox="1"/>
          <p:nvPr/>
        </p:nvSpPr>
        <p:spPr>
          <a:xfrm>
            <a:off x="6212284" y="2586171"/>
            <a:ext cx="1345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8F8F8"/>
                </a:solidFill>
              </a:rPr>
              <a:t>Bluetooth Module</a:t>
            </a:r>
          </a:p>
        </p:txBody>
      </p:sp>
    </p:spTree>
    <p:extLst>
      <p:ext uri="{BB962C8B-B14F-4D97-AF65-F5344CB8AC3E}">
        <p14:creationId xmlns:p14="http://schemas.microsoft.com/office/powerpoint/2010/main" val="69946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34D103-B38C-C142-B73E-BA7076E7D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36" y="1903851"/>
            <a:ext cx="2222500" cy="31115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5A4A87-F666-8843-A6B6-5EA6FA05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Indicator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0C01D4-B0AF-7A4E-A9B3-09C435825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0" y="1866900"/>
            <a:ext cx="2222500" cy="312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7B443D-B55D-F14A-87F9-4D5A009B5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297" y="1903851"/>
            <a:ext cx="2235200" cy="311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7CD773-A215-6542-832C-40B416CA4FC8}"/>
              </a:ext>
            </a:extLst>
          </p:cNvPr>
          <p:cNvSpPr txBox="1"/>
          <p:nvPr/>
        </p:nvSpPr>
        <p:spPr>
          <a:xfrm>
            <a:off x="512365" y="5118538"/>
            <a:ext cx="212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 Range/Line of Fire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B3A2E-5216-B142-BD85-777A9C0A137B}"/>
              </a:ext>
            </a:extLst>
          </p:cNvPr>
          <p:cNvSpPr txBox="1"/>
          <p:nvPr/>
        </p:nvSpPr>
        <p:spPr>
          <a:xfrm>
            <a:off x="3195726" y="5084403"/>
            <a:ext cx="2752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 Range/Not in Line of Fire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B48E68-9B08-314F-A989-6E2E0191BBE3}"/>
              </a:ext>
            </a:extLst>
          </p:cNvPr>
          <p:cNvSpPr txBox="1"/>
          <p:nvPr/>
        </p:nvSpPr>
        <p:spPr>
          <a:xfrm>
            <a:off x="6818392" y="5084403"/>
            <a:ext cx="139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Not in Range</a:t>
            </a:r>
          </a:p>
        </p:txBody>
      </p:sp>
    </p:spTree>
    <p:extLst>
      <p:ext uri="{BB962C8B-B14F-4D97-AF65-F5344CB8AC3E}">
        <p14:creationId xmlns:p14="http://schemas.microsoft.com/office/powerpoint/2010/main" val="1789937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130</TotalTime>
  <Words>513</Words>
  <Application>Microsoft Macintosh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Lucida Grande</vt:lpstr>
      <vt:lpstr>Roboto Light</vt:lpstr>
      <vt:lpstr>Times New Roman</vt:lpstr>
      <vt:lpstr>Custom Design</vt:lpstr>
      <vt:lpstr>Main</vt:lpstr>
      <vt:lpstr>White Main</vt:lpstr>
      <vt:lpstr>Sixplus: infantry iff system final presentation</vt:lpstr>
      <vt:lpstr>Objective</vt:lpstr>
      <vt:lpstr>Design: Overview</vt:lpstr>
      <vt:lpstr>Circuit Schematic: Analog Design</vt:lpstr>
      <vt:lpstr>Circuit Schematic: Bluetooth Module</vt:lpstr>
      <vt:lpstr>Analog Design: BAND PASS FILTER Equations</vt:lpstr>
      <vt:lpstr>Analog to Digital Converter (ADC)</vt:lpstr>
      <vt:lpstr>Final Design</vt:lpstr>
      <vt:lpstr>The Indicator</vt:lpstr>
      <vt:lpstr>Measurements: Analog Filter Specifications</vt:lpstr>
      <vt:lpstr>Specifications: Bluetooth module</vt:lpstr>
      <vt:lpstr>Encryption Specifications</vt:lpstr>
      <vt:lpstr>Drawbacks to analog filtering</vt:lpstr>
      <vt:lpstr>Drawbacks to Bluetooth Module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Vishal Devidas</cp:lastModifiedBy>
  <cp:revision>20</cp:revision>
  <dcterms:created xsi:type="dcterms:W3CDTF">2016-03-09T16:46:53Z</dcterms:created>
  <dcterms:modified xsi:type="dcterms:W3CDTF">2019-12-12T02:03:26Z</dcterms:modified>
</cp:coreProperties>
</file>