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Proxima Nov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454BD31-B1E7-488C-9FC8-53F80E6F2494}">
  <a:tblStyle styleId="{3454BD31-B1E7-488C-9FC8-53F80E6F249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ProximaNova-bold.fntdata"/><Relationship Id="rId10" Type="http://schemas.openxmlformats.org/officeDocument/2006/relationships/slide" Target="slides/slide4.xml"/><Relationship Id="rId21" Type="http://schemas.openxmlformats.org/officeDocument/2006/relationships/font" Target="fonts/ProximaNova-regular.fntdata"/><Relationship Id="rId13" Type="http://schemas.openxmlformats.org/officeDocument/2006/relationships/slide" Target="slides/slide7.xml"/><Relationship Id="rId24" Type="http://schemas.openxmlformats.org/officeDocument/2006/relationships/font" Target="fonts/ProximaNova-boldItalic.fntdata"/><Relationship Id="rId12" Type="http://schemas.openxmlformats.org/officeDocument/2006/relationships/slide" Target="slides/slide6.xml"/><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01e0c0bc7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01e0c0bc7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Ricky</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a:t>Here is the Gantt chart we had created for the project schedule. It has been revised from the previous version found in the project proposal to accommodate some technical difficulties earlier this semester, and also the milestones dates that have been determined.</a:t>
            </a:r>
            <a:endParaRPr/>
          </a:p>
          <a:p>
            <a:pPr indent="0" lvl="0" marL="0" rtl="0" algn="l">
              <a:lnSpc>
                <a:spcPct val="115000"/>
              </a:lnSpc>
              <a:spcBef>
                <a:spcPts val="0"/>
              </a:spcBef>
              <a:spcAft>
                <a:spcPts val="0"/>
              </a:spcAft>
              <a:buNone/>
            </a:pPr>
            <a:r>
              <a:rPr lang="en"/>
              <a:t> </a:t>
            </a:r>
            <a:endParaRPr/>
          </a:p>
          <a:p>
            <a:pPr indent="0" lvl="0" marL="0" rtl="0" algn="l">
              <a:lnSpc>
                <a:spcPct val="115000"/>
              </a:lnSpc>
              <a:spcBef>
                <a:spcPts val="0"/>
              </a:spcBef>
              <a:spcAft>
                <a:spcPts val="0"/>
              </a:spcAft>
              <a:buNone/>
            </a:pPr>
            <a:r>
              <a:rPr lang="en"/>
              <a:t>We have started to work on the project on the 26</a:t>
            </a:r>
            <a:r>
              <a:rPr baseline="30000" lang="en"/>
              <a:t>th</a:t>
            </a:r>
            <a:r>
              <a:rPr lang="en"/>
              <a:t> of Aug, and are projecting to finish by the 1</a:t>
            </a:r>
            <a:r>
              <a:rPr baseline="30000" lang="en"/>
              <a:t>st</a:t>
            </a:r>
            <a:r>
              <a:rPr lang="en"/>
              <a:t> of Dec. The project will be presented on the capstone design expo on the 2</a:t>
            </a:r>
            <a:r>
              <a:rPr baseline="30000" lang="en"/>
              <a:t>nd</a:t>
            </a:r>
            <a:r>
              <a:rPr lang="en"/>
              <a:t> of Dec.</a:t>
            </a:r>
            <a:endParaRPr/>
          </a:p>
          <a:p>
            <a:pPr indent="0" lvl="0" marL="0" rtl="0" algn="l">
              <a:lnSpc>
                <a:spcPct val="115000"/>
              </a:lnSpc>
              <a:spcBef>
                <a:spcPts val="0"/>
              </a:spcBef>
              <a:spcAft>
                <a:spcPts val="0"/>
              </a:spcAft>
              <a:buNone/>
            </a:pPr>
            <a:r>
              <a:rPr lang="en"/>
              <a:t> </a:t>
            </a:r>
            <a:endParaRPr/>
          </a:p>
          <a:p>
            <a:pPr indent="0" lvl="0" marL="0" rtl="0" algn="l">
              <a:lnSpc>
                <a:spcPct val="115000"/>
              </a:lnSpc>
              <a:spcBef>
                <a:spcPts val="0"/>
              </a:spcBef>
              <a:spcAft>
                <a:spcPts val="0"/>
              </a:spcAft>
              <a:buNone/>
            </a:pPr>
            <a:r>
              <a:rPr lang="en"/>
              <a:t>Following the chart, the parts are to be ordered later this week and are expected to be obtained by 2</a:t>
            </a:r>
            <a:r>
              <a:rPr baseline="30000" lang="en"/>
              <a:t>nd</a:t>
            </a:r>
            <a:r>
              <a:rPr lang="en"/>
              <a:t> of Oct. The ongoing fire detection systems are on track and to be completed on Oct 17. The robot navigation is also following the initial projection with its first task of generating map completed, and is expected to finish on the 7</a:t>
            </a:r>
            <a:r>
              <a:rPr baseline="30000" lang="en"/>
              <a:t>th</a:t>
            </a:r>
            <a:r>
              <a:rPr lang="en"/>
              <a:t> of Nov. The fire detection processing, such as the camera feed, is to be completed on Nov 21</a:t>
            </a:r>
            <a:r>
              <a:rPr baseline="30000" lang="en"/>
              <a:t>st</a:t>
            </a:r>
            <a:r>
              <a:rPr lang="en"/>
              <a:t>. Due to some changes made on the servo option, the servo control system for the fire extinguisher aim will start beginning next week and expected to finish on Nov 16. Mechanical section of the project such as the thermal model, mount, packaging, and fire extinguisher release mechanism are to be completed on the 17</a:t>
            </a:r>
            <a:r>
              <a:rPr baseline="30000" lang="en"/>
              <a:t>th</a:t>
            </a:r>
            <a:r>
              <a:rPr lang="en"/>
              <a:t> of Oct. With all of the section completed the final overall testing will begin on Nov 22</a:t>
            </a:r>
            <a:r>
              <a:rPr baseline="30000" lang="en"/>
              <a:t>nd</a:t>
            </a:r>
            <a:r>
              <a:rPr lang="en"/>
              <a:t> and expected to end on Dec 1</a:t>
            </a:r>
            <a:r>
              <a:rPr baseline="30000" lang="en"/>
              <a:t>st</a:t>
            </a:r>
            <a:r>
              <a:rPr lang="en"/>
              <a:t>. Final project demonstration will be done together with the capstone design expo, which is the 2</a:t>
            </a:r>
            <a:r>
              <a:rPr baseline="30000" lang="en"/>
              <a:t>nd</a:t>
            </a:r>
            <a:r>
              <a:rPr lang="en"/>
              <a:t> of Dec.</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01e0c0bc7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01e0c0bc7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Adrian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01e0c0bc7_3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01e0c0bc7_3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Deniz</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01e0c0bc7_3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01e0c0bc7_3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Deniz</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601e0c0bc7_3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01e0c0bc7_3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Natalie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601e0c0bc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01e0c0bc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Natalie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01e0c0bc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01e0c0bc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Thomas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01e0c0bc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01e0c0bc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Zack</a:t>
            </a:r>
            <a:endParaRPr/>
          </a:p>
          <a:p>
            <a:pPr indent="0" lvl="0" marL="0" rtl="0" algn="l">
              <a:spcBef>
                <a:spcPts val="0"/>
              </a:spcBef>
              <a:spcAft>
                <a:spcPts val="0"/>
              </a:spcAft>
              <a:buNone/>
            </a:pPr>
            <a:r>
              <a:rPr lang="en"/>
              <a:t>1 floor, open plan, known (previously generated) map/floorplan</a:t>
            </a:r>
            <a:endParaRPr/>
          </a:p>
          <a:p>
            <a:pPr indent="0" lvl="0" marL="0" rtl="0" algn="l">
              <a:spcBef>
                <a:spcPts val="0"/>
              </a:spcBef>
              <a:spcAft>
                <a:spcPts val="0"/>
              </a:spcAft>
              <a:buNone/>
            </a:pPr>
            <a:r>
              <a:rPr lang="en"/>
              <a:t>Limits on effectiveness (we aren’t planning to extinguish a full-home blaze, just to stop or reduce small, incipient fires)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01e0c0bc7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01e0c0bc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178a66b2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178a66b2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01e0c0bc7_3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01e0c0bc7_3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Thomas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0381f808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0381f808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a few major design decisions on the mechanical side of things, the first of which is what type of fire extinguisher to use. During research, we found a lot of </a:t>
            </a:r>
            <a:r>
              <a:rPr lang="en"/>
              <a:t>unconventional</a:t>
            </a:r>
            <a:r>
              <a:rPr lang="en"/>
              <a:t> options out there, such as a temperature activated ball that can be thrown or rolled into a fire. However, we will likely be going with a more conventional extinguisher since it will be easier to aim and can be refilled and reused. One option for activating our extinguisher is using a purpose built electronic extinguisher. Another option will be using a linear </a:t>
            </a:r>
            <a:r>
              <a:rPr lang="en"/>
              <a:t>actuator</a:t>
            </a:r>
            <a:r>
              <a:rPr lang="en"/>
              <a:t> or solenoid to push or pull on the handle. One potential benefit of pulling would be the option to use </a:t>
            </a:r>
            <a:r>
              <a:rPr lang="en"/>
              <a:t>pulleys</a:t>
            </a:r>
            <a:r>
              <a:rPr lang="en"/>
              <a:t> to create mechanical advantage, if needed.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03882777c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03882777c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to aim, we will be rotating a portion of the hose rather than the entire extinguisher, as it requires less force from our servos. In order to mount the extinguisher, we will be using a bracket as it is cheaper, less heavy, and </a:t>
            </a:r>
            <a:r>
              <a:rPr lang="en"/>
              <a:t>easier to replace the extinguisher than a full enclosure.</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423083" y="9959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Proposal Presentation: </a:t>
            </a:r>
            <a:endParaRPr/>
          </a:p>
          <a:p>
            <a:pPr indent="0" lvl="0" marL="0" rtl="0" algn="ctr">
              <a:spcBef>
                <a:spcPts val="0"/>
              </a:spcBef>
              <a:spcAft>
                <a:spcPts val="0"/>
              </a:spcAft>
              <a:buNone/>
            </a:pPr>
            <a:r>
              <a:rPr lang="en"/>
              <a:t>First Response Fire Brigade</a:t>
            </a:r>
            <a:endParaRPr sz="3000"/>
          </a:p>
          <a:p>
            <a:pPr indent="0" lvl="0" marL="0" rtl="0" algn="ctr">
              <a:spcBef>
                <a:spcPts val="0"/>
              </a:spcBef>
              <a:spcAft>
                <a:spcPts val="0"/>
              </a:spcAft>
              <a:buNone/>
            </a:pPr>
            <a:r>
              <a:rPr lang="en" sz="3000"/>
              <a:t>Autonomous Fire Fighting Robot Smart Home System</a:t>
            </a:r>
            <a:endParaRPr sz="3000"/>
          </a:p>
        </p:txBody>
      </p:sp>
      <p:sp>
        <p:nvSpPr>
          <p:cNvPr id="60" name="Google Shape;60;p13"/>
          <p:cNvSpPr txBox="1"/>
          <p:nvPr>
            <p:ph idx="1" type="subTitle"/>
          </p:nvPr>
        </p:nvSpPr>
        <p:spPr>
          <a:xfrm>
            <a:off x="6586750" y="3048500"/>
            <a:ext cx="2245500" cy="12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Adrian Dole</a:t>
            </a:r>
            <a:endParaRPr sz="2400"/>
          </a:p>
          <a:p>
            <a:pPr indent="0" lvl="0" marL="0" rtl="0" algn="l">
              <a:spcBef>
                <a:spcPts val="0"/>
              </a:spcBef>
              <a:spcAft>
                <a:spcPts val="0"/>
              </a:spcAft>
              <a:buNone/>
            </a:pPr>
            <a:r>
              <a:rPr lang="en" sz="2400"/>
              <a:t>Ryan Avery</a:t>
            </a:r>
            <a:endParaRPr sz="2400"/>
          </a:p>
        </p:txBody>
      </p:sp>
      <p:sp>
        <p:nvSpPr>
          <p:cNvPr id="61" name="Google Shape;61;p13"/>
          <p:cNvSpPr txBox="1"/>
          <p:nvPr>
            <p:ph idx="1" type="subTitle"/>
          </p:nvPr>
        </p:nvSpPr>
        <p:spPr>
          <a:xfrm>
            <a:off x="664825" y="3048500"/>
            <a:ext cx="3250500" cy="14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Natalie Rakoski</a:t>
            </a:r>
            <a:endParaRPr sz="2400"/>
          </a:p>
          <a:p>
            <a:pPr indent="0" lvl="0" marL="0" rtl="0" algn="l">
              <a:spcBef>
                <a:spcPts val="0"/>
              </a:spcBef>
              <a:spcAft>
                <a:spcPts val="0"/>
              </a:spcAft>
              <a:buNone/>
            </a:pPr>
            <a:r>
              <a:rPr lang="en" sz="2400"/>
              <a:t>Z</a:t>
            </a:r>
            <a:r>
              <a:rPr lang="en" sz="2400"/>
              <a:t>ac</a:t>
            </a:r>
            <a:r>
              <a:rPr lang="en"/>
              <a:t>k</a:t>
            </a:r>
            <a:r>
              <a:rPr lang="en" sz="2400"/>
              <a:t> Elliott</a:t>
            </a:r>
            <a:endParaRPr sz="2400"/>
          </a:p>
          <a:p>
            <a:pPr indent="0" lvl="0" marL="0" rtl="0" algn="l">
              <a:spcBef>
                <a:spcPts val="0"/>
              </a:spcBef>
              <a:spcAft>
                <a:spcPts val="0"/>
              </a:spcAft>
              <a:buNone/>
            </a:pPr>
            <a:r>
              <a:rPr lang="en" sz="2400"/>
              <a:t>Thomas Wyatt</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62" name="Google Shape;62;p13"/>
          <p:cNvSpPr txBox="1"/>
          <p:nvPr/>
        </p:nvSpPr>
        <p:spPr>
          <a:xfrm>
            <a:off x="3402600" y="3048500"/>
            <a:ext cx="3000000" cy="15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latin typeface="Proxima Nova"/>
                <a:ea typeface="Proxima Nova"/>
                <a:cs typeface="Proxima Nova"/>
                <a:sym typeface="Proxima Nova"/>
              </a:rPr>
              <a:t>Christopher Wang</a:t>
            </a:r>
            <a:endParaRPr sz="2400">
              <a:solidFill>
                <a:schemeClr val="lt1"/>
              </a:solidFill>
              <a:latin typeface="Proxima Nova"/>
              <a:ea typeface="Proxima Nova"/>
              <a:cs typeface="Proxima Nova"/>
              <a:sym typeface="Proxima Nova"/>
            </a:endParaRPr>
          </a:p>
          <a:p>
            <a:pPr indent="0" lvl="0" marL="0" rtl="0" algn="l">
              <a:spcBef>
                <a:spcPts val="0"/>
              </a:spcBef>
              <a:spcAft>
                <a:spcPts val="0"/>
              </a:spcAft>
              <a:buNone/>
            </a:pPr>
            <a:r>
              <a:rPr lang="en" sz="2400">
                <a:solidFill>
                  <a:schemeClr val="lt1"/>
                </a:solidFill>
                <a:latin typeface="Proxima Nova"/>
                <a:ea typeface="Proxima Nova"/>
                <a:cs typeface="Proxima Nova"/>
                <a:sym typeface="Proxima Nova"/>
              </a:rPr>
              <a:t>Ricky Marscel</a:t>
            </a:r>
            <a:endParaRPr sz="2400">
              <a:solidFill>
                <a:schemeClr val="lt1"/>
              </a:solidFill>
              <a:latin typeface="Proxima Nova"/>
              <a:ea typeface="Proxima Nova"/>
              <a:cs typeface="Proxima Nova"/>
              <a:sym typeface="Proxima Nova"/>
            </a:endParaRPr>
          </a:p>
          <a:p>
            <a:pPr indent="0" lvl="0" marL="0" rtl="0" algn="l">
              <a:spcBef>
                <a:spcPts val="0"/>
              </a:spcBef>
              <a:spcAft>
                <a:spcPts val="0"/>
              </a:spcAft>
              <a:buNone/>
            </a:pPr>
            <a:r>
              <a:rPr lang="en" sz="2400">
                <a:solidFill>
                  <a:schemeClr val="lt1"/>
                </a:solidFill>
                <a:latin typeface="Proxima Nova"/>
                <a:ea typeface="Proxima Nova"/>
                <a:cs typeface="Proxima Nova"/>
                <a:sym typeface="Proxima Nova"/>
              </a:rPr>
              <a:t>Deniz Bozkurt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Schedule</a:t>
            </a:r>
            <a:endParaRPr/>
          </a:p>
        </p:txBody>
      </p:sp>
      <p:pic>
        <p:nvPicPr>
          <p:cNvPr id="168" name="Google Shape;168;p22"/>
          <p:cNvPicPr preferRelativeResize="0"/>
          <p:nvPr/>
        </p:nvPicPr>
        <p:blipFill>
          <a:blip r:embed="rId3">
            <a:alphaModFix/>
          </a:blip>
          <a:stretch>
            <a:fillRect/>
          </a:stretch>
        </p:blipFill>
        <p:spPr>
          <a:xfrm>
            <a:off x="1348250" y="932650"/>
            <a:ext cx="6314675" cy="4045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Status</a:t>
            </a:r>
            <a:endParaRPr/>
          </a:p>
        </p:txBody>
      </p:sp>
      <p:sp>
        <p:nvSpPr>
          <p:cNvPr id="174" name="Google Shape;17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Smoke detectors working, sending out Mqtt messages</a:t>
            </a:r>
            <a:endParaRPr/>
          </a:p>
          <a:p>
            <a:pPr indent="-342900" lvl="0" marL="457200" rtl="0" algn="l">
              <a:spcBef>
                <a:spcPts val="0"/>
              </a:spcBef>
              <a:spcAft>
                <a:spcPts val="0"/>
              </a:spcAft>
              <a:buSzPts val="1800"/>
              <a:buChar char="●"/>
            </a:pPr>
            <a:r>
              <a:rPr lang="en"/>
              <a:t>ROS launch file to bring up robot control and sensors</a:t>
            </a:r>
            <a:endParaRPr/>
          </a:p>
          <a:p>
            <a:pPr indent="-342900" lvl="0" marL="457200" rtl="0" algn="l">
              <a:spcBef>
                <a:spcPts val="0"/>
              </a:spcBef>
              <a:spcAft>
                <a:spcPts val="0"/>
              </a:spcAft>
              <a:buSzPts val="1800"/>
              <a:buChar char="●"/>
            </a:pPr>
            <a:r>
              <a:rPr lang="en"/>
              <a:t>Generated a rudimentary map of our testing area to use for robot navigation</a:t>
            </a:r>
            <a:endParaRPr/>
          </a:p>
        </p:txBody>
      </p:sp>
      <p:pic>
        <p:nvPicPr>
          <p:cNvPr id="175" name="Google Shape;175;p23"/>
          <p:cNvPicPr preferRelativeResize="0"/>
          <p:nvPr/>
        </p:nvPicPr>
        <p:blipFill rotWithShape="1">
          <a:blip r:embed="rId3">
            <a:alphaModFix/>
          </a:blip>
          <a:srcRect b="18324" l="0" r="0" t="12657"/>
          <a:stretch/>
        </p:blipFill>
        <p:spPr>
          <a:xfrm>
            <a:off x="3283075" y="2340825"/>
            <a:ext cx="2562300" cy="2358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Codes and Standards</a:t>
            </a:r>
            <a:endParaRPr/>
          </a:p>
        </p:txBody>
      </p:sp>
      <p:sp>
        <p:nvSpPr>
          <p:cNvPr id="181" name="Google Shape;181;p24"/>
          <p:cNvSpPr txBox="1"/>
          <p:nvPr>
            <p:ph idx="1" type="body"/>
          </p:nvPr>
        </p:nvSpPr>
        <p:spPr>
          <a:xfrm>
            <a:off x="311700" y="1195425"/>
            <a:ext cx="8520600" cy="3416400"/>
          </a:xfrm>
          <a:prstGeom prst="rect">
            <a:avLst/>
          </a:prstGeom>
        </p:spPr>
        <p:txBody>
          <a:bodyPr anchorCtr="0" anchor="t" bIns="91425" lIns="91425" spcFirstLastPara="1" rIns="91425" wrap="square" tIns="91425">
            <a:noAutofit/>
          </a:bodyPr>
          <a:lstStyle/>
          <a:p>
            <a:pPr indent="-342900" lvl="0" marL="457200" rtl="0" algn="l">
              <a:spcBef>
                <a:spcPts val="2200"/>
              </a:spcBef>
              <a:spcAft>
                <a:spcPts val="0"/>
              </a:spcAft>
              <a:buClr>
                <a:srgbClr val="000000"/>
              </a:buClr>
              <a:buSzPts val="1800"/>
              <a:buFont typeface="Arial"/>
              <a:buChar char="●"/>
            </a:pPr>
            <a:r>
              <a:rPr lang="en">
                <a:solidFill>
                  <a:srgbClr val="000000"/>
                </a:solidFill>
                <a:highlight>
                  <a:srgbClr val="FFFFFF"/>
                </a:highlight>
                <a:latin typeface="Arial"/>
                <a:ea typeface="Arial"/>
                <a:cs typeface="Arial"/>
                <a:sym typeface="Arial"/>
              </a:rPr>
              <a:t>OSHA 1910.157 - Portable fire extinguishers</a:t>
            </a:r>
            <a:endParaRPr>
              <a:solidFill>
                <a:srgbClr val="000000"/>
              </a:solidFill>
              <a:highlight>
                <a:srgbClr val="FFFFFF"/>
              </a:highlight>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highlight>
                  <a:srgbClr val="FFFFFF"/>
                </a:highlight>
                <a:latin typeface="Arial"/>
                <a:ea typeface="Arial"/>
                <a:cs typeface="Arial"/>
                <a:sym typeface="Arial"/>
              </a:rPr>
              <a:t>Robot Operating System (ROS) standards</a:t>
            </a:r>
            <a:endParaRPr>
              <a:solidFill>
                <a:srgbClr val="000000"/>
              </a:solidFill>
              <a:highlight>
                <a:srgbClr val="FFFFFF"/>
              </a:highlight>
              <a:latin typeface="Arial"/>
              <a:ea typeface="Arial"/>
              <a:cs typeface="Arial"/>
              <a:sym typeface="Arial"/>
            </a:endParaRPr>
          </a:p>
          <a:p>
            <a:pPr indent="-342900" lvl="0" marL="457200" rtl="0" algn="l">
              <a:lnSpc>
                <a:spcPct val="2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IEEE 801.22 WIFI</a:t>
            </a:r>
            <a:endParaRPr>
              <a:solidFill>
                <a:srgbClr val="000000"/>
              </a:solidFill>
              <a:latin typeface="Arial"/>
              <a:ea typeface="Arial"/>
              <a:cs typeface="Arial"/>
              <a:sym typeface="Arial"/>
            </a:endParaRPr>
          </a:p>
          <a:p>
            <a:pPr indent="0" lvl="0" marL="0" rtl="0" algn="l">
              <a:spcBef>
                <a:spcPts val="5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Tradeoffs</a:t>
            </a:r>
            <a:endParaRPr/>
          </a:p>
        </p:txBody>
      </p:sp>
      <p:sp>
        <p:nvSpPr>
          <p:cNvPr id="187" name="Google Shape;18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SLAM VS Using a static map</a:t>
            </a:r>
            <a:endParaRPr/>
          </a:p>
          <a:p>
            <a:pPr indent="0" lvl="0" marL="0" rtl="0" algn="l">
              <a:spcBef>
                <a:spcPts val="1600"/>
              </a:spcBef>
              <a:spcAft>
                <a:spcPts val="0"/>
              </a:spcAft>
              <a:buNone/>
            </a:pPr>
            <a:r>
              <a:rPr lang="en"/>
              <a:t>Color camera VS FLIR camera for fire identification and location</a:t>
            </a:r>
            <a:endParaRPr/>
          </a:p>
          <a:p>
            <a:pPr indent="0" lvl="0" marL="0" rtl="0" algn="l">
              <a:spcBef>
                <a:spcPts val="1600"/>
              </a:spcBef>
              <a:spcAft>
                <a:spcPts val="1600"/>
              </a:spcAft>
              <a:buNone/>
            </a:pPr>
            <a:r>
              <a:rPr lang="en"/>
              <a:t>Low power smoke sensing VS Active, IR-based flame detection in smoke detectors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Demonstration</a:t>
            </a:r>
            <a:endParaRPr/>
          </a:p>
        </p:txBody>
      </p:sp>
      <p:sp>
        <p:nvSpPr>
          <p:cNvPr id="193" name="Google Shape;193;p26"/>
          <p:cNvSpPr txBox="1"/>
          <p:nvPr>
            <p:ph idx="1" type="body"/>
          </p:nvPr>
        </p:nvSpPr>
        <p:spPr>
          <a:xfrm>
            <a:off x="311700" y="11739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Closed presentation with live fire and extinguisher in a mock apartment layout</a:t>
            </a:r>
            <a:endParaRPr/>
          </a:p>
          <a:p>
            <a:pPr indent="-317500" lvl="1" marL="914400" rtl="0" algn="l">
              <a:spcBef>
                <a:spcPts val="0"/>
              </a:spcBef>
              <a:spcAft>
                <a:spcPts val="0"/>
              </a:spcAft>
              <a:buSzPts val="1400"/>
              <a:buChar char="○"/>
            </a:pPr>
            <a:r>
              <a:rPr lang="en"/>
              <a:t>Recorded and played at Expo to demonstrate qualitative specifications</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Prior unit testing to verify quantitative specifications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p:txBody>
      </p:sp>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On average, 7 people per day die in house fires in the United States.</a:t>
            </a:r>
            <a:endParaRPr/>
          </a:p>
          <a:p>
            <a:pPr indent="-342900" lvl="0" marL="457200" rtl="0" algn="l">
              <a:spcBef>
                <a:spcPts val="0"/>
              </a:spcBef>
              <a:spcAft>
                <a:spcPts val="0"/>
              </a:spcAft>
              <a:buSzPts val="1800"/>
              <a:buChar char="●"/>
            </a:pPr>
            <a:r>
              <a:rPr lang="en"/>
              <a:t>Building fires are responsible for &gt; $10 billion of property damage annually.</a:t>
            </a:r>
            <a:endParaRPr/>
          </a:p>
          <a:p>
            <a:pPr indent="-342900" lvl="0" marL="457200" rtl="0" algn="l">
              <a:spcBef>
                <a:spcPts val="0"/>
              </a:spcBef>
              <a:spcAft>
                <a:spcPts val="0"/>
              </a:spcAft>
              <a:buSzPts val="1800"/>
              <a:buChar char="●"/>
            </a:pPr>
            <a:r>
              <a:rPr lang="en"/>
              <a:t>On </a:t>
            </a:r>
            <a:r>
              <a:rPr lang="en"/>
              <a:t>average, it takes a minimum of 5-10 minutes for first responders to arrive after fire is detected by an automated fire detection system.</a:t>
            </a:r>
            <a:endParaRPr/>
          </a:p>
          <a:p>
            <a:pPr indent="-342900" lvl="0" marL="457200" rtl="0" algn="l">
              <a:spcBef>
                <a:spcPts val="0"/>
              </a:spcBef>
              <a:spcAft>
                <a:spcPts val="0"/>
              </a:spcAft>
              <a:buSzPts val="1800"/>
              <a:buChar char="●"/>
            </a:pPr>
            <a:r>
              <a:rPr lang="en"/>
              <a:t>This project aims to reduce loss of life and reduce property damage by shortening the time between when a fire starts and when it is responded to.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Qualitative goals</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Develop a robot that can respond to fires in a home or office</a:t>
            </a:r>
            <a:endParaRPr/>
          </a:p>
          <a:p>
            <a:pPr indent="-317500" lvl="1" marL="914400" rtl="0" algn="l">
              <a:spcBef>
                <a:spcPts val="0"/>
              </a:spcBef>
              <a:spcAft>
                <a:spcPts val="0"/>
              </a:spcAft>
              <a:buSzPts val="1400"/>
              <a:buChar char="○"/>
            </a:pPr>
            <a:r>
              <a:rPr lang="en"/>
              <a:t>Self-localize and navigate </a:t>
            </a:r>
            <a:r>
              <a:rPr lang="en"/>
              <a:t>to specific, known rooms in a</a:t>
            </a:r>
            <a:r>
              <a:rPr lang="en"/>
              <a:t> single story o</a:t>
            </a:r>
            <a:r>
              <a:rPr lang="en"/>
              <a:t>f a</a:t>
            </a:r>
            <a:r>
              <a:rPr lang="en"/>
              <a:t> </a:t>
            </a:r>
            <a:r>
              <a:rPr lang="en"/>
              <a:t>residential</a:t>
            </a:r>
            <a:r>
              <a:rPr lang="en"/>
              <a:t> home </a:t>
            </a:r>
            <a:endParaRPr/>
          </a:p>
          <a:p>
            <a:pPr indent="-317500" lvl="1" marL="914400" rtl="0" algn="l">
              <a:spcBef>
                <a:spcPts val="0"/>
              </a:spcBef>
              <a:spcAft>
                <a:spcPts val="0"/>
              </a:spcAft>
              <a:buSzPts val="1400"/>
              <a:buChar char="○"/>
            </a:pPr>
            <a:r>
              <a:rPr lang="en"/>
              <a:t>Search a room and locate fires using an IR camera</a:t>
            </a:r>
            <a:endParaRPr/>
          </a:p>
          <a:p>
            <a:pPr indent="-317500" lvl="1" marL="914400" rtl="0" algn="l">
              <a:spcBef>
                <a:spcPts val="0"/>
              </a:spcBef>
              <a:spcAft>
                <a:spcPts val="0"/>
              </a:spcAft>
              <a:buSzPts val="1400"/>
              <a:buChar char="○"/>
            </a:pPr>
            <a:r>
              <a:rPr lang="en"/>
              <a:t>Extinguish or suppress common household fires</a:t>
            </a:r>
            <a:endParaRPr/>
          </a:p>
          <a:p>
            <a:pPr indent="-317500" lvl="2" marL="1371600" rtl="0" algn="l">
              <a:spcBef>
                <a:spcPts val="0"/>
              </a:spcBef>
              <a:spcAft>
                <a:spcPts val="0"/>
              </a:spcAft>
              <a:buSzPts val="1400"/>
              <a:buChar char="■"/>
            </a:pPr>
            <a:r>
              <a:rPr lang="en"/>
              <a:t>Aim and actuate a fire extinguisher</a:t>
            </a:r>
            <a:endParaRPr/>
          </a:p>
          <a:p>
            <a:pPr indent="-317500" lvl="2" marL="1371600" rtl="0" algn="l">
              <a:spcBef>
                <a:spcPts val="0"/>
              </a:spcBef>
              <a:spcAft>
                <a:spcPts val="0"/>
              </a:spcAft>
              <a:buSzPts val="1400"/>
              <a:buChar char="■"/>
            </a:pPr>
            <a:r>
              <a:rPr lang="en"/>
              <a:t>Control spray while extinguisher is activated</a:t>
            </a:r>
            <a:endParaRPr/>
          </a:p>
          <a:p>
            <a:pPr indent="-342900" lvl="0" marL="457200" rtl="0" algn="l">
              <a:spcBef>
                <a:spcPts val="0"/>
              </a:spcBef>
              <a:spcAft>
                <a:spcPts val="0"/>
              </a:spcAft>
              <a:buSzPts val="1800"/>
              <a:buChar char="●"/>
            </a:pPr>
            <a:r>
              <a:rPr lang="en"/>
              <a:t>Develop a system of smart fire detectors that can dispatch the robot</a:t>
            </a:r>
            <a:endParaRPr/>
          </a:p>
          <a:p>
            <a:pPr indent="-317500" lvl="1" marL="914400" rtl="0" algn="l">
              <a:spcBef>
                <a:spcPts val="0"/>
              </a:spcBef>
              <a:spcAft>
                <a:spcPts val="0"/>
              </a:spcAft>
              <a:buSzPts val="1400"/>
              <a:buChar char="○"/>
            </a:pPr>
            <a:r>
              <a:rPr lang="en"/>
              <a:t>Detect fires at an early stage </a:t>
            </a:r>
            <a:endParaRPr/>
          </a:p>
          <a:p>
            <a:pPr indent="-317500" lvl="1" marL="914400" rtl="0" algn="l">
              <a:spcBef>
                <a:spcPts val="0"/>
              </a:spcBef>
              <a:spcAft>
                <a:spcPts val="0"/>
              </a:spcAft>
              <a:buSzPts val="1400"/>
              <a:buChar char="○"/>
            </a:pPr>
            <a:r>
              <a:rPr lang="en"/>
              <a:t>Relay data and warnings to the robot</a:t>
            </a:r>
            <a:endParaRPr/>
          </a:p>
          <a:p>
            <a:pPr indent="-317500" lvl="1" marL="914400" rtl="0" algn="l">
              <a:spcBef>
                <a:spcPts val="0"/>
              </a:spcBef>
              <a:spcAft>
                <a:spcPts val="0"/>
              </a:spcAft>
              <a:buSzPts val="1400"/>
              <a:buChar char="○"/>
            </a:pPr>
            <a:r>
              <a:rPr lang="en"/>
              <a:t>Relay data and warning to an interface for user monitoring</a:t>
            </a:r>
            <a:endParaRPr/>
          </a:p>
          <a:p>
            <a:pPr indent="-317500" lvl="1" marL="914400" rtl="0" algn="l">
              <a:spcBef>
                <a:spcPts val="0"/>
              </a:spcBef>
              <a:spcAft>
                <a:spcPts val="0"/>
              </a:spcAft>
              <a:buSzPts val="1400"/>
              <a:buChar char="○"/>
            </a:pPr>
            <a:r>
              <a:rPr lang="en"/>
              <a:t>Perform as a fire alarm </a:t>
            </a:r>
            <a:endParaRPr/>
          </a:p>
          <a:p>
            <a:pPr indent="-317500" lvl="2" marL="1371600" rtl="0" algn="l">
              <a:spcBef>
                <a:spcPts val="0"/>
              </a:spcBef>
              <a:spcAft>
                <a:spcPts val="0"/>
              </a:spcAft>
              <a:buSzPts val="1400"/>
              <a:buChar char="■"/>
            </a:pPr>
            <a:r>
              <a:rPr lang="en"/>
              <a:t>Emit a loud, distinct noise upon detection of a fire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Quantitative specifications</a:t>
            </a:r>
            <a:endParaRPr/>
          </a:p>
        </p:txBody>
      </p:sp>
      <p:sp>
        <p:nvSpPr>
          <p:cNvPr id="80" name="Google Shape;80;p16"/>
          <p:cNvSpPr txBox="1"/>
          <p:nvPr>
            <p:ph idx="1" type="body"/>
          </p:nvPr>
        </p:nvSpPr>
        <p:spPr>
          <a:xfrm>
            <a:off x="311700" y="1152475"/>
            <a:ext cx="8520600" cy="38085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Robot</a:t>
            </a:r>
            <a:endParaRPr sz="1100"/>
          </a:p>
          <a:p>
            <a:pPr indent="-298450" lvl="1" marL="914400" rtl="0" algn="l">
              <a:spcBef>
                <a:spcPts val="0"/>
              </a:spcBef>
              <a:spcAft>
                <a:spcPts val="0"/>
              </a:spcAft>
              <a:buSzPts val="1100"/>
              <a:buChar char="○"/>
            </a:pPr>
            <a:r>
              <a:rPr lang="en" sz="1100"/>
              <a:t>Start responding to fire within 5 seconds of detection </a:t>
            </a:r>
            <a:endParaRPr sz="1100"/>
          </a:p>
          <a:p>
            <a:pPr indent="-298450" lvl="1" marL="914400" rtl="0" algn="l">
              <a:spcBef>
                <a:spcPts val="0"/>
              </a:spcBef>
              <a:spcAft>
                <a:spcPts val="0"/>
              </a:spcAft>
              <a:buSzPts val="1100"/>
              <a:buChar char="○"/>
            </a:pPr>
            <a:r>
              <a:rPr lang="en" sz="1100"/>
              <a:t>Handle navigation at robot’s full speed of 2 ft/s</a:t>
            </a:r>
            <a:endParaRPr sz="1100"/>
          </a:p>
          <a:p>
            <a:pPr indent="-298450" lvl="2" marL="1371600" rtl="0" algn="l">
              <a:spcBef>
                <a:spcPts val="0"/>
              </a:spcBef>
              <a:spcAft>
                <a:spcPts val="0"/>
              </a:spcAft>
              <a:buSzPts val="1100"/>
              <a:buChar char="■"/>
            </a:pPr>
            <a:r>
              <a:rPr lang="en" sz="1100"/>
              <a:t>Limited to 1 floor, open plan. Robot cannot </a:t>
            </a:r>
            <a:r>
              <a:rPr lang="en" sz="1100"/>
              <a:t>transcend</a:t>
            </a:r>
            <a:r>
              <a:rPr lang="en" sz="1100"/>
              <a:t> steps or open doors</a:t>
            </a:r>
            <a:endParaRPr sz="1100"/>
          </a:p>
          <a:p>
            <a:pPr indent="-298450" lvl="1" marL="914400" rtl="0" algn="l">
              <a:spcBef>
                <a:spcPts val="0"/>
              </a:spcBef>
              <a:spcAft>
                <a:spcPts val="0"/>
              </a:spcAft>
              <a:buSzPts val="1100"/>
              <a:buChar char="○"/>
            </a:pPr>
            <a:r>
              <a:rPr lang="en" sz="1100"/>
              <a:t>Locate and accurately spray fires from up to 10 feet away</a:t>
            </a:r>
            <a:endParaRPr sz="1100"/>
          </a:p>
          <a:p>
            <a:pPr indent="-298450" lvl="1" marL="914400" rtl="0" algn="l">
              <a:spcBef>
                <a:spcPts val="0"/>
              </a:spcBef>
              <a:spcAft>
                <a:spcPts val="0"/>
              </a:spcAft>
              <a:buSzPts val="1100"/>
              <a:buChar char="○"/>
            </a:pPr>
            <a:r>
              <a:rPr lang="en" sz="1100"/>
              <a:t>Put out incipient fires of type A, B, and C</a:t>
            </a:r>
            <a:endParaRPr sz="1100"/>
          </a:p>
          <a:p>
            <a:pPr indent="-298450" lvl="2" marL="1371600" rtl="0" algn="l">
              <a:spcBef>
                <a:spcPts val="0"/>
              </a:spcBef>
              <a:spcAft>
                <a:spcPts val="0"/>
              </a:spcAft>
              <a:buSzPts val="1100"/>
              <a:buChar char="■"/>
            </a:pPr>
            <a:r>
              <a:rPr lang="en" sz="1100"/>
              <a:t>A - wood, paper, cloth, etc.</a:t>
            </a:r>
            <a:endParaRPr sz="1100"/>
          </a:p>
          <a:p>
            <a:pPr indent="-298450" lvl="2" marL="1371600" rtl="0" algn="l">
              <a:spcBef>
                <a:spcPts val="0"/>
              </a:spcBef>
              <a:spcAft>
                <a:spcPts val="0"/>
              </a:spcAft>
              <a:buSzPts val="1100"/>
              <a:buChar char="■"/>
            </a:pPr>
            <a:r>
              <a:rPr lang="en" sz="1100"/>
              <a:t>B - gasoline, oil, etc.</a:t>
            </a:r>
            <a:endParaRPr sz="1100"/>
          </a:p>
          <a:p>
            <a:pPr indent="-298450" lvl="2" marL="1371600" rtl="0" algn="l">
              <a:spcBef>
                <a:spcPts val="0"/>
              </a:spcBef>
              <a:spcAft>
                <a:spcPts val="0"/>
              </a:spcAft>
              <a:buSzPts val="1100"/>
              <a:buChar char="■"/>
            </a:pPr>
            <a:r>
              <a:rPr lang="en" sz="1100"/>
              <a:t>C - electrical wiring </a:t>
            </a:r>
            <a:endParaRPr sz="1100"/>
          </a:p>
          <a:p>
            <a:pPr indent="-298450" lvl="1" marL="914400" rtl="0" algn="l">
              <a:spcBef>
                <a:spcPts val="0"/>
              </a:spcBef>
              <a:spcAft>
                <a:spcPts val="0"/>
              </a:spcAft>
              <a:buSzPts val="1100"/>
              <a:buChar char="○"/>
            </a:pPr>
            <a:r>
              <a:rPr lang="en" sz="1100"/>
              <a:t>Max Payload: 20 Kg</a:t>
            </a:r>
            <a:br>
              <a:rPr lang="en" sz="1100"/>
            </a:br>
            <a:endParaRPr sz="1100"/>
          </a:p>
          <a:p>
            <a:pPr indent="-298450" lvl="0" marL="457200" rtl="0" algn="l">
              <a:spcBef>
                <a:spcPts val="0"/>
              </a:spcBef>
              <a:spcAft>
                <a:spcPts val="0"/>
              </a:spcAft>
              <a:buSzPts val="1100"/>
              <a:buChar char="●"/>
            </a:pPr>
            <a:r>
              <a:rPr lang="en" sz="1100"/>
              <a:t>Smoke</a:t>
            </a:r>
            <a:r>
              <a:rPr lang="en" sz="1100"/>
              <a:t> detector</a:t>
            </a:r>
            <a:endParaRPr sz="1100"/>
          </a:p>
          <a:p>
            <a:pPr indent="-298450" lvl="1" marL="914400" rtl="0" algn="l">
              <a:spcBef>
                <a:spcPts val="0"/>
              </a:spcBef>
              <a:spcAft>
                <a:spcPts val="0"/>
              </a:spcAft>
              <a:buSzPts val="1100"/>
              <a:buChar char="○"/>
            </a:pPr>
            <a:r>
              <a:rPr lang="en" sz="1100"/>
              <a:t>Detect smoke at a threshold of 550 PPM</a:t>
            </a:r>
            <a:endParaRPr sz="1100"/>
          </a:p>
          <a:p>
            <a:pPr indent="-298450" lvl="1" marL="914400" rtl="0" algn="l">
              <a:spcBef>
                <a:spcPts val="0"/>
              </a:spcBef>
              <a:spcAft>
                <a:spcPts val="0"/>
              </a:spcAft>
              <a:buSzPts val="1100"/>
              <a:buChar char="○"/>
            </a:pPr>
            <a:r>
              <a:rPr lang="en" sz="1100"/>
              <a:t>Use MQTT to directly convey location of fire to Robot</a:t>
            </a:r>
            <a:endParaRPr sz="1100"/>
          </a:p>
        </p:txBody>
      </p:sp>
      <p:pic>
        <p:nvPicPr>
          <p:cNvPr id="81" name="Google Shape;81;p16"/>
          <p:cNvPicPr preferRelativeResize="0"/>
          <p:nvPr/>
        </p:nvPicPr>
        <p:blipFill>
          <a:blip r:embed="rId3">
            <a:alphaModFix/>
          </a:blip>
          <a:stretch>
            <a:fillRect/>
          </a:stretch>
        </p:blipFill>
        <p:spPr>
          <a:xfrm>
            <a:off x="5602150" y="2275600"/>
            <a:ext cx="2408399" cy="2408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approach</a:t>
            </a:r>
            <a:endParaRPr/>
          </a:p>
        </p:txBody>
      </p:sp>
      <p:pic>
        <p:nvPicPr>
          <p:cNvPr id="87" name="Google Shape;87;p17"/>
          <p:cNvPicPr preferRelativeResize="0"/>
          <p:nvPr/>
        </p:nvPicPr>
        <p:blipFill rotWithShape="1">
          <a:blip r:embed="rId3">
            <a:alphaModFix/>
          </a:blip>
          <a:srcRect b="4660" l="4521" r="4874" t="7904"/>
          <a:stretch/>
        </p:blipFill>
        <p:spPr>
          <a:xfrm>
            <a:off x="1264350" y="902600"/>
            <a:ext cx="6615299" cy="4086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and Hardware selection</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General robot control: Robot Operating System (ROS)</a:t>
            </a:r>
            <a:endParaRPr/>
          </a:p>
          <a:p>
            <a:pPr indent="-317500" lvl="1" marL="914400" rtl="0" algn="l">
              <a:spcBef>
                <a:spcPts val="0"/>
              </a:spcBef>
              <a:spcAft>
                <a:spcPts val="0"/>
              </a:spcAft>
              <a:buSzPts val="1400"/>
              <a:buChar char="○"/>
            </a:pPr>
            <a:r>
              <a:rPr lang="en"/>
              <a:t>Provides intuitive framework for modular control software</a:t>
            </a:r>
            <a:endParaRPr/>
          </a:p>
          <a:p>
            <a:pPr indent="-317500" lvl="1" marL="914400" rtl="0" algn="l">
              <a:spcBef>
                <a:spcPts val="0"/>
              </a:spcBef>
              <a:spcAft>
                <a:spcPts val="0"/>
              </a:spcAft>
              <a:buSzPts val="1400"/>
              <a:buChar char="○"/>
            </a:pPr>
            <a:r>
              <a:rPr lang="en"/>
              <a:t>Provides extensive libraries for sensor </a:t>
            </a:r>
            <a:r>
              <a:rPr lang="en"/>
              <a:t>processing</a:t>
            </a:r>
            <a:r>
              <a:rPr lang="en"/>
              <a:t>, navigation, and monitoring</a:t>
            </a:r>
            <a:endParaRPr/>
          </a:p>
          <a:p>
            <a:pPr indent="-317500" lvl="1" marL="914400" rtl="0" algn="l">
              <a:spcBef>
                <a:spcPts val="0"/>
              </a:spcBef>
              <a:spcAft>
                <a:spcPts val="0"/>
              </a:spcAft>
              <a:buSzPts val="1400"/>
              <a:buChar char="○"/>
            </a:pPr>
            <a:r>
              <a:rPr lang="en"/>
              <a:t>Provides a built-in system for running parallel nodes and passing messages</a:t>
            </a:r>
            <a:endParaRPr/>
          </a:p>
          <a:p>
            <a:pPr indent="-342900" lvl="0" marL="457200" rtl="0" algn="l">
              <a:spcBef>
                <a:spcPts val="0"/>
              </a:spcBef>
              <a:spcAft>
                <a:spcPts val="0"/>
              </a:spcAft>
              <a:buSzPts val="1800"/>
              <a:buChar char="●"/>
            </a:pPr>
            <a:r>
              <a:rPr lang="en"/>
              <a:t>Communication with smoke detectors: MQTT</a:t>
            </a:r>
            <a:endParaRPr/>
          </a:p>
          <a:p>
            <a:pPr indent="-317500" lvl="1" marL="914400" rtl="0" algn="l">
              <a:spcBef>
                <a:spcPts val="0"/>
              </a:spcBef>
              <a:spcAft>
                <a:spcPts val="0"/>
              </a:spcAft>
              <a:buSzPts val="1400"/>
              <a:buChar char="○"/>
            </a:pPr>
            <a:r>
              <a:rPr lang="en"/>
              <a:t>Lightweight network messaging protocol with publisher/subscriber model</a:t>
            </a:r>
            <a:endParaRPr/>
          </a:p>
          <a:p>
            <a:pPr indent="-317500" lvl="1" marL="914400" rtl="0" algn="l">
              <a:spcBef>
                <a:spcPts val="0"/>
              </a:spcBef>
              <a:spcAft>
                <a:spcPts val="0"/>
              </a:spcAft>
              <a:buSzPts val="1400"/>
              <a:buChar char="○"/>
            </a:pPr>
            <a:r>
              <a:rPr lang="en"/>
              <a:t>Using Mosquitto MQTT broker on the jetson to manage message passing</a:t>
            </a:r>
            <a:endParaRPr/>
          </a:p>
          <a:p>
            <a:pPr indent="-317500" lvl="1" marL="914400" marR="0" rtl="0" algn="l">
              <a:lnSpc>
                <a:spcPct val="115000"/>
              </a:lnSpc>
              <a:spcBef>
                <a:spcPts val="0"/>
              </a:spcBef>
              <a:spcAft>
                <a:spcPts val="0"/>
              </a:spcAft>
              <a:buSzPts val="1400"/>
              <a:buChar char="○"/>
            </a:pPr>
            <a:r>
              <a:rPr lang="en"/>
              <a:t>Using ros </a:t>
            </a:r>
            <a:r>
              <a:rPr lang="en">
                <a:latin typeface="Courier New"/>
                <a:ea typeface="Courier New"/>
                <a:cs typeface="Courier New"/>
                <a:sym typeface="Courier New"/>
              </a:rPr>
              <a:t>mqtt_bridge</a:t>
            </a:r>
            <a:r>
              <a:rPr lang="en"/>
              <a:t> library to forward mqtt topics to ros topics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Block Diagram</a:t>
            </a:r>
            <a:endParaRPr/>
          </a:p>
        </p:txBody>
      </p:sp>
      <p:pic>
        <p:nvPicPr>
          <p:cNvPr id="99" name="Google Shape;99;p19"/>
          <p:cNvPicPr preferRelativeResize="0"/>
          <p:nvPr/>
        </p:nvPicPr>
        <p:blipFill>
          <a:blip r:embed="rId3">
            <a:alphaModFix/>
          </a:blip>
          <a:stretch>
            <a:fillRect/>
          </a:stretch>
        </p:blipFill>
        <p:spPr>
          <a:xfrm>
            <a:off x="2642150" y="661263"/>
            <a:ext cx="7019728" cy="3820975"/>
          </a:xfrm>
          <a:prstGeom prst="rect">
            <a:avLst/>
          </a:prstGeom>
          <a:noFill/>
          <a:ln>
            <a:noFill/>
          </a:ln>
        </p:spPr>
      </p:pic>
      <p:sp>
        <p:nvSpPr>
          <p:cNvPr id="100" name="Google Shape;100;p19"/>
          <p:cNvSpPr/>
          <p:nvPr/>
        </p:nvSpPr>
        <p:spPr>
          <a:xfrm>
            <a:off x="380150" y="2929175"/>
            <a:ext cx="1863600" cy="380100"/>
          </a:xfrm>
          <a:prstGeom prst="roundRect">
            <a:avLst>
              <a:gd fmla="val 16667" name="adj"/>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Combined HW/SW</a:t>
            </a:r>
            <a:endParaRPr/>
          </a:p>
        </p:txBody>
      </p:sp>
      <p:sp>
        <p:nvSpPr>
          <p:cNvPr id="101" name="Google Shape;101;p19"/>
          <p:cNvSpPr/>
          <p:nvPr/>
        </p:nvSpPr>
        <p:spPr>
          <a:xfrm>
            <a:off x="380150" y="1834225"/>
            <a:ext cx="1863600" cy="3801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Hardware unit</a:t>
            </a:r>
            <a:endParaRPr/>
          </a:p>
        </p:txBody>
      </p:sp>
      <p:sp>
        <p:nvSpPr>
          <p:cNvPr id="102" name="Google Shape;102;p19"/>
          <p:cNvSpPr/>
          <p:nvPr/>
        </p:nvSpPr>
        <p:spPr>
          <a:xfrm>
            <a:off x="380150" y="2381700"/>
            <a:ext cx="1863600" cy="380100"/>
          </a:xfrm>
          <a:prstGeom prst="roundRect">
            <a:avLst>
              <a:gd fmla="val 16667" name="adj"/>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Software unit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Ideation</a:t>
            </a:r>
            <a:endParaRPr/>
          </a:p>
        </p:txBody>
      </p:sp>
      <p:graphicFrame>
        <p:nvGraphicFramePr>
          <p:cNvPr id="108" name="Google Shape;108;p20"/>
          <p:cNvGraphicFramePr/>
          <p:nvPr/>
        </p:nvGraphicFramePr>
        <p:xfrm>
          <a:off x="311700" y="1106085"/>
          <a:ext cx="3000000" cy="3000000"/>
        </p:xfrm>
        <a:graphic>
          <a:graphicData uri="http://schemas.openxmlformats.org/drawingml/2006/table">
            <a:tbl>
              <a:tblPr>
                <a:noFill/>
                <a:tableStyleId>{3454BD31-B1E7-488C-9FC8-53F80E6F2494}</a:tableStyleId>
              </a:tblPr>
              <a:tblGrid>
                <a:gridCol w="1206675"/>
                <a:gridCol w="1057125"/>
                <a:gridCol w="1410225"/>
                <a:gridCol w="2160675"/>
                <a:gridCol w="1359000"/>
                <a:gridCol w="1400950"/>
              </a:tblGrid>
              <a:tr h="600400">
                <a:tc>
                  <a:txBody>
                    <a:bodyPr/>
                    <a:lstStyle/>
                    <a:p>
                      <a:pPr indent="0" lvl="0" marL="0" rtl="0" algn="ctr">
                        <a:spcBef>
                          <a:spcPts val="0"/>
                        </a:spcBef>
                        <a:spcAft>
                          <a:spcPts val="0"/>
                        </a:spcAft>
                        <a:buNone/>
                      </a:pPr>
                      <a:r>
                        <a:rPr lang="en"/>
                        <a:t>Requirement</a:t>
                      </a:r>
                      <a:endParaRPr/>
                    </a:p>
                  </a:txBody>
                  <a:tcPr marT="91425" marB="91425" marR="91425" marL="91425" anchor="ctr"/>
                </a:tc>
                <a:tc gridSpan="5">
                  <a:txBody>
                    <a:bodyPr/>
                    <a:lstStyle/>
                    <a:p>
                      <a:pPr indent="0" lvl="0" marL="0" rtl="0" algn="ctr">
                        <a:spcBef>
                          <a:spcPts val="0"/>
                        </a:spcBef>
                        <a:spcAft>
                          <a:spcPts val="0"/>
                        </a:spcAft>
                        <a:buNone/>
                      </a:pPr>
                      <a:r>
                        <a:rPr lang="en"/>
                        <a:t>Solutions</a:t>
                      </a:r>
                      <a:endParaRPr/>
                    </a:p>
                  </a:txBody>
                  <a:tcPr marT="91425" marB="91425" marR="91425" marL="91425" anchor="ctr"/>
                </a:tc>
                <a:tc hMerge="1"/>
                <a:tc hMerge="1"/>
                <a:tc hMerge="1"/>
                <a:tc hMerge="1"/>
              </a:tr>
              <a:tr h="1385300">
                <a:tc>
                  <a:txBody>
                    <a:bodyPr/>
                    <a:lstStyle/>
                    <a:p>
                      <a:pPr indent="0" lvl="0" marL="0" rtl="0" algn="ctr">
                        <a:spcBef>
                          <a:spcPts val="0"/>
                        </a:spcBef>
                        <a:spcAft>
                          <a:spcPts val="0"/>
                        </a:spcAft>
                        <a:buNone/>
                      </a:pPr>
                      <a:r>
                        <a:rPr lang="en"/>
                        <a:t>Fire Extinguisher Type</a:t>
                      </a:r>
                      <a:endParaRPr/>
                    </a:p>
                  </a:txBody>
                  <a:tcPr marT="91425" marB="91425" marR="91425" marL="91425" anchor="ctr"/>
                </a:tc>
                <a:tc gridSpan="3">
                  <a:txBody>
                    <a:bodyPr/>
                    <a:lstStyle/>
                    <a:p>
                      <a:pPr indent="0" lvl="0" marL="0" rtl="0" algn="ctr">
                        <a:spcBef>
                          <a:spcPts val="0"/>
                        </a:spcBef>
                        <a:spcAft>
                          <a:spcPts val="0"/>
                        </a:spcAft>
                        <a:buNone/>
                      </a:pPr>
                      <a:r>
                        <a:rPr lang="en"/>
                        <a:t>Conventional</a:t>
                      </a:r>
                      <a:endParaRPr/>
                    </a:p>
                  </a:txBody>
                  <a:tcPr marT="91425" marB="91425" marR="91425" marL="91425" anchor="b"/>
                </a:tc>
                <a:tc hMerge="1"/>
                <a:tc hMerge="1"/>
                <a:tc gridSpan="2">
                  <a:txBody>
                    <a:bodyPr/>
                    <a:lstStyle/>
                    <a:p>
                      <a:pPr indent="0" lvl="0" marL="0" rtl="0" algn="ctr">
                        <a:spcBef>
                          <a:spcPts val="0"/>
                        </a:spcBef>
                        <a:spcAft>
                          <a:spcPts val="0"/>
                        </a:spcAft>
                        <a:buNone/>
                      </a:pPr>
                      <a:r>
                        <a:rPr lang="en"/>
                        <a:t>Ball</a:t>
                      </a:r>
                      <a:endParaRPr/>
                    </a:p>
                  </a:txBody>
                  <a:tcPr marT="91425" marB="91425" marR="91425" marL="91425" anchor="b"/>
                </a:tc>
                <a:tc hMerge="1"/>
              </a:tr>
              <a:tr h="1503725">
                <a:tc>
                  <a:txBody>
                    <a:bodyPr/>
                    <a:lstStyle/>
                    <a:p>
                      <a:pPr indent="0" lvl="0" marL="0" rtl="0" algn="ctr">
                        <a:spcBef>
                          <a:spcPts val="0"/>
                        </a:spcBef>
                        <a:spcAft>
                          <a:spcPts val="0"/>
                        </a:spcAft>
                        <a:buNone/>
                      </a:pPr>
                      <a:r>
                        <a:rPr lang="en"/>
                        <a:t>Activate Fire Extinguisher</a:t>
                      </a:r>
                      <a:endParaRPr/>
                    </a:p>
                  </a:txBody>
                  <a:tcPr marT="91425" marB="91425" marR="91425" marL="91425" anchor="ctr"/>
                </a:tc>
                <a:tc>
                  <a:txBody>
                    <a:bodyPr/>
                    <a:lstStyle/>
                    <a:p>
                      <a:pPr indent="0" lvl="0" marL="0" rtl="0" algn="ctr">
                        <a:spcBef>
                          <a:spcPts val="0"/>
                        </a:spcBef>
                        <a:spcAft>
                          <a:spcPts val="0"/>
                        </a:spcAft>
                        <a:buNone/>
                      </a:pPr>
                      <a:r>
                        <a:rPr lang="en"/>
                        <a:t>Electricity</a:t>
                      </a:r>
                      <a:endParaRPr/>
                    </a:p>
                  </a:txBody>
                  <a:tcPr marT="91425" marB="91425" marR="91425" marL="91425" anchor="b"/>
                </a:tc>
                <a:tc>
                  <a:txBody>
                    <a:bodyPr/>
                    <a:lstStyle/>
                    <a:p>
                      <a:pPr indent="0" lvl="0" marL="0" rtl="0" algn="ctr">
                        <a:spcBef>
                          <a:spcPts val="0"/>
                        </a:spcBef>
                        <a:spcAft>
                          <a:spcPts val="0"/>
                        </a:spcAft>
                        <a:buNone/>
                      </a:pPr>
                      <a:r>
                        <a:rPr lang="en"/>
                        <a:t>Push</a:t>
                      </a:r>
                      <a:endParaRPr/>
                    </a:p>
                  </a:txBody>
                  <a:tcPr marT="91425" marB="91425" marR="91425" marL="91425" anchor="b"/>
                </a:tc>
                <a:tc>
                  <a:txBody>
                    <a:bodyPr/>
                    <a:lstStyle/>
                    <a:p>
                      <a:pPr indent="0" lvl="0" marL="0" rtl="0" algn="ctr">
                        <a:spcBef>
                          <a:spcPts val="0"/>
                        </a:spcBef>
                        <a:spcAft>
                          <a:spcPts val="0"/>
                        </a:spcAft>
                        <a:buNone/>
                      </a:pPr>
                      <a:r>
                        <a:rPr lang="en"/>
                        <a:t>Pull</a:t>
                      </a:r>
                      <a:endParaRPr/>
                    </a:p>
                  </a:txBody>
                  <a:tcPr marT="91425" marB="91425" marR="91425" marL="91425" anchor="b"/>
                </a:tc>
                <a:tc>
                  <a:txBody>
                    <a:bodyPr/>
                    <a:lstStyle/>
                    <a:p>
                      <a:pPr indent="0" lvl="0" marL="0" rtl="0" algn="ctr">
                        <a:spcBef>
                          <a:spcPts val="0"/>
                        </a:spcBef>
                        <a:spcAft>
                          <a:spcPts val="0"/>
                        </a:spcAft>
                        <a:buNone/>
                      </a:pPr>
                      <a:r>
                        <a:rPr lang="en"/>
                        <a:t>Projectile</a:t>
                      </a:r>
                      <a:endParaRPr/>
                    </a:p>
                  </a:txBody>
                  <a:tcPr marT="91425" marB="91425" marR="91425" marL="91425" anchor="b"/>
                </a:tc>
                <a:tc>
                  <a:txBody>
                    <a:bodyPr/>
                    <a:lstStyle/>
                    <a:p>
                      <a:pPr indent="0" lvl="0" marL="0" rtl="0" algn="ctr">
                        <a:spcBef>
                          <a:spcPts val="0"/>
                        </a:spcBef>
                        <a:spcAft>
                          <a:spcPts val="0"/>
                        </a:spcAft>
                        <a:buNone/>
                      </a:pPr>
                      <a:r>
                        <a:rPr lang="en"/>
                        <a:t>Roll</a:t>
                      </a:r>
                      <a:endParaRPr/>
                    </a:p>
                  </a:txBody>
                  <a:tcPr marT="91425" marB="91425" marR="91425" marL="91425" anchor="b"/>
                </a:tc>
              </a:tr>
            </a:tbl>
          </a:graphicData>
        </a:graphic>
      </p:graphicFrame>
      <p:pic>
        <p:nvPicPr>
          <p:cNvPr id="109" name="Google Shape;109;p20"/>
          <p:cNvPicPr preferRelativeResize="0"/>
          <p:nvPr/>
        </p:nvPicPr>
        <p:blipFill>
          <a:blip r:embed="rId3">
            <a:alphaModFix/>
          </a:blip>
          <a:stretch>
            <a:fillRect/>
          </a:stretch>
        </p:blipFill>
        <p:spPr>
          <a:xfrm>
            <a:off x="6998775" y="1810025"/>
            <a:ext cx="961800" cy="975450"/>
          </a:xfrm>
          <a:prstGeom prst="rect">
            <a:avLst/>
          </a:prstGeom>
          <a:noFill/>
          <a:ln>
            <a:noFill/>
          </a:ln>
        </p:spPr>
      </p:pic>
      <p:sp>
        <p:nvSpPr>
          <p:cNvPr id="110" name="Google Shape;110;p20"/>
          <p:cNvSpPr/>
          <p:nvPr/>
        </p:nvSpPr>
        <p:spPr>
          <a:xfrm>
            <a:off x="1643925" y="3466050"/>
            <a:ext cx="813456" cy="813456"/>
          </a:xfrm>
          <a:prstGeom prst="lightningBolt">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20"/>
          <p:cNvPicPr preferRelativeResize="0"/>
          <p:nvPr/>
        </p:nvPicPr>
        <p:blipFill rotWithShape="1">
          <a:blip r:embed="rId4">
            <a:alphaModFix/>
          </a:blip>
          <a:srcRect b="1910" l="0" r="0" t="5787"/>
          <a:stretch/>
        </p:blipFill>
        <p:spPr>
          <a:xfrm>
            <a:off x="3251342" y="1809050"/>
            <a:ext cx="1163915" cy="1015500"/>
          </a:xfrm>
          <a:prstGeom prst="rect">
            <a:avLst/>
          </a:prstGeom>
          <a:noFill/>
          <a:ln>
            <a:noFill/>
          </a:ln>
        </p:spPr>
      </p:pic>
      <p:grpSp>
        <p:nvGrpSpPr>
          <p:cNvPr id="112" name="Google Shape;112;p20"/>
          <p:cNvGrpSpPr/>
          <p:nvPr/>
        </p:nvGrpSpPr>
        <p:grpSpPr>
          <a:xfrm>
            <a:off x="2630483" y="3119838"/>
            <a:ext cx="1261530" cy="1083475"/>
            <a:chOff x="3035845" y="3155350"/>
            <a:chExt cx="1261530" cy="1083475"/>
          </a:xfrm>
        </p:grpSpPr>
        <p:pic>
          <p:nvPicPr>
            <p:cNvPr id="113" name="Google Shape;113;p20"/>
            <p:cNvPicPr preferRelativeResize="0"/>
            <p:nvPr/>
          </p:nvPicPr>
          <p:blipFill rotWithShape="1">
            <a:blip r:embed="rId4">
              <a:alphaModFix/>
            </a:blip>
            <a:srcRect b="77617" l="43317" r="26312" t="2798"/>
            <a:stretch/>
          </p:blipFill>
          <p:spPr>
            <a:xfrm>
              <a:off x="3035845" y="3425375"/>
              <a:ext cx="1261530" cy="813450"/>
            </a:xfrm>
            <a:prstGeom prst="rect">
              <a:avLst/>
            </a:prstGeom>
            <a:noFill/>
            <a:ln>
              <a:noFill/>
            </a:ln>
          </p:spPr>
        </p:pic>
        <p:sp>
          <p:nvSpPr>
            <p:cNvPr id="114" name="Google Shape;114;p20"/>
            <p:cNvSpPr/>
            <p:nvPr/>
          </p:nvSpPr>
          <p:spPr>
            <a:xfrm>
              <a:off x="3879275" y="3155350"/>
              <a:ext cx="258000" cy="372000"/>
            </a:xfrm>
            <a:prstGeom prst="down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20"/>
          <p:cNvGrpSpPr/>
          <p:nvPr/>
        </p:nvGrpSpPr>
        <p:grpSpPr>
          <a:xfrm>
            <a:off x="4065126" y="3193588"/>
            <a:ext cx="2034599" cy="1088350"/>
            <a:chOff x="4684251" y="3193575"/>
            <a:chExt cx="2034599" cy="1088350"/>
          </a:xfrm>
        </p:grpSpPr>
        <p:pic>
          <p:nvPicPr>
            <p:cNvPr id="116" name="Google Shape;116;p20"/>
            <p:cNvPicPr preferRelativeResize="0"/>
            <p:nvPr/>
          </p:nvPicPr>
          <p:blipFill rotWithShape="1">
            <a:blip r:embed="rId4">
              <a:alphaModFix/>
            </a:blip>
            <a:srcRect b="77617" l="43317" r="26312" t="2798"/>
            <a:stretch/>
          </p:blipFill>
          <p:spPr>
            <a:xfrm>
              <a:off x="4684251" y="3193575"/>
              <a:ext cx="1687850" cy="1088350"/>
            </a:xfrm>
            <a:prstGeom prst="rect">
              <a:avLst/>
            </a:prstGeom>
            <a:noFill/>
            <a:ln>
              <a:noFill/>
            </a:ln>
          </p:spPr>
        </p:pic>
        <p:grpSp>
          <p:nvGrpSpPr>
            <p:cNvPr id="117" name="Google Shape;117;p20"/>
            <p:cNvGrpSpPr/>
            <p:nvPr/>
          </p:nvGrpSpPr>
          <p:grpSpPr>
            <a:xfrm>
              <a:off x="6003287" y="3512002"/>
              <a:ext cx="523200" cy="379562"/>
              <a:chOff x="1788212" y="658277"/>
              <a:chExt cx="2427844" cy="1761309"/>
            </a:xfrm>
          </p:grpSpPr>
          <p:grpSp>
            <p:nvGrpSpPr>
              <p:cNvPr id="118" name="Google Shape;118;p20"/>
              <p:cNvGrpSpPr/>
              <p:nvPr/>
            </p:nvGrpSpPr>
            <p:grpSpPr>
              <a:xfrm>
                <a:off x="1788212" y="658277"/>
                <a:ext cx="2427844" cy="1761309"/>
                <a:chOff x="5803414" y="3785700"/>
                <a:chExt cx="507450" cy="317250"/>
              </a:xfrm>
            </p:grpSpPr>
            <p:cxnSp>
              <p:nvCxnSpPr>
                <p:cNvPr id="119" name="Google Shape;119;p20"/>
                <p:cNvCxnSpPr>
                  <a:endCxn id="120" idx="2"/>
                </p:cNvCxnSpPr>
                <p:nvPr/>
              </p:nvCxnSpPr>
              <p:spPr>
                <a:xfrm>
                  <a:off x="5803414" y="3785700"/>
                  <a:ext cx="5700" cy="215100"/>
                </a:xfrm>
                <a:prstGeom prst="straightConnector1">
                  <a:avLst/>
                </a:prstGeom>
                <a:noFill/>
                <a:ln cap="flat" cmpd="sng" w="76200">
                  <a:solidFill>
                    <a:srgbClr val="FF0000"/>
                  </a:solidFill>
                  <a:prstDash val="solid"/>
                  <a:round/>
                  <a:headEnd len="med" w="med" type="none"/>
                  <a:tailEnd len="med" w="med" type="none"/>
                </a:ln>
              </p:spPr>
            </p:cxnSp>
            <p:sp>
              <p:nvSpPr>
                <p:cNvPr id="120" name="Google Shape;120;p20"/>
                <p:cNvSpPr/>
                <p:nvPr/>
              </p:nvSpPr>
              <p:spPr>
                <a:xfrm rot="10800000">
                  <a:off x="5809114" y="3898650"/>
                  <a:ext cx="269100" cy="204300"/>
                </a:xfrm>
                <a:prstGeom prst="arc">
                  <a:avLst>
                    <a:gd fmla="val 16200000" name="adj1"/>
                    <a:gd fmla="val 0" name="adj2"/>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 name="Google Shape;121;p20"/>
                <p:cNvCxnSpPr>
                  <a:endCxn id="120" idx="0"/>
                </p:cNvCxnSpPr>
                <p:nvPr/>
              </p:nvCxnSpPr>
              <p:spPr>
                <a:xfrm flipH="1">
                  <a:off x="5943664" y="4100850"/>
                  <a:ext cx="367200" cy="2100"/>
                </a:xfrm>
                <a:prstGeom prst="straightConnector1">
                  <a:avLst/>
                </a:prstGeom>
                <a:noFill/>
                <a:ln cap="flat" cmpd="sng" w="76200">
                  <a:solidFill>
                    <a:srgbClr val="FF0000"/>
                  </a:solidFill>
                  <a:prstDash val="solid"/>
                  <a:round/>
                  <a:headEnd len="med" w="med" type="none"/>
                  <a:tailEnd len="med" w="med" type="none"/>
                </a:ln>
              </p:spPr>
            </p:cxnSp>
          </p:grpSp>
          <p:grpSp>
            <p:nvGrpSpPr>
              <p:cNvPr id="122" name="Google Shape;122;p20"/>
              <p:cNvGrpSpPr/>
              <p:nvPr/>
            </p:nvGrpSpPr>
            <p:grpSpPr>
              <a:xfrm>
                <a:off x="1864334" y="1444884"/>
                <a:ext cx="916758" cy="916758"/>
                <a:chOff x="1864400" y="445025"/>
                <a:chExt cx="1916700" cy="1916700"/>
              </a:xfrm>
            </p:grpSpPr>
            <p:sp>
              <p:nvSpPr>
                <p:cNvPr id="123" name="Google Shape;123;p20"/>
                <p:cNvSpPr/>
                <p:nvPr/>
              </p:nvSpPr>
              <p:spPr>
                <a:xfrm>
                  <a:off x="1864400" y="445025"/>
                  <a:ext cx="1916700" cy="1916700"/>
                </a:xfrm>
                <a:prstGeom prst="flowChartConnector">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a:off x="2063588" y="644225"/>
                  <a:ext cx="1518300" cy="1518300"/>
                </a:xfrm>
                <a:prstGeom prst="flowChartConnector">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a:off x="2612194" y="1192825"/>
                  <a:ext cx="421200" cy="421200"/>
                </a:xfrm>
                <a:prstGeom prst="flowChartConnector">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6" name="Google Shape;126;p20"/>
            <p:cNvSpPr/>
            <p:nvPr/>
          </p:nvSpPr>
          <p:spPr>
            <a:xfrm rot="-5400000">
              <a:off x="6502400" y="3760500"/>
              <a:ext cx="177300" cy="255600"/>
            </a:xfrm>
            <a:prstGeom prst="down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20"/>
          <p:cNvGrpSpPr/>
          <p:nvPr/>
        </p:nvGrpSpPr>
        <p:grpSpPr>
          <a:xfrm>
            <a:off x="6198375" y="3194320"/>
            <a:ext cx="1635986" cy="1086900"/>
            <a:chOff x="6246000" y="3219970"/>
            <a:chExt cx="1635986" cy="1086900"/>
          </a:xfrm>
        </p:grpSpPr>
        <p:grpSp>
          <p:nvGrpSpPr>
            <p:cNvPr id="128" name="Google Shape;128;p20"/>
            <p:cNvGrpSpPr/>
            <p:nvPr/>
          </p:nvGrpSpPr>
          <p:grpSpPr>
            <a:xfrm>
              <a:off x="6993111" y="3475259"/>
              <a:ext cx="381941" cy="803861"/>
              <a:chOff x="6992625" y="3073455"/>
              <a:chExt cx="572711" cy="1205370"/>
            </a:xfrm>
          </p:grpSpPr>
          <p:sp>
            <p:nvSpPr>
              <p:cNvPr id="129" name="Google Shape;129;p20"/>
              <p:cNvSpPr/>
              <p:nvPr/>
            </p:nvSpPr>
            <p:spPr>
              <a:xfrm>
                <a:off x="6992625" y="3706125"/>
                <a:ext cx="572700" cy="572700"/>
              </a:xfrm>
              <a:prstGeom prst="rtTriangl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20"/>
              <p:cNvCxnSpPr>
                <a:endCxn id="129" idx="2"/>
              </p:cNvCxnSpPr>
              <p:nvPr/>
            </p:nvCxnSpPr>
            <p:spPr>
              <a:xfrm flipH="1">
                <a:off x="6992625" y="3318825"/>
                <a:ext cx="504600" cy="960000"/>
              </a:xfrm>
              <a:prstGeom prst="straightConnector1">
                <a:avLst/>
              </a:prstGeom>
              <a:noFill/>
              <a:ln cap="flat" cmpd="sng" w="38100">
                <a:solidFill>
                  <a:srgbClr val="000000"/>
                </a:solidFill>
                <a:prstDash val="solid"/>
                <a:round/>
                <a:headEnd len="med" w="med" type="none"/>
                <a:tailEnd len="med" w="med" type="none"/>
              </a:ln>
            </p:spPr>
          </p:cxnSp>
          <p:sp>
            <p:nvSpPr>
              <p:cNvPr id="131" name="Google Shape;131;p20"/>
              <p:cNvSpPr/>
              <p:nvPr/>
            </p:nvSpPr>
            <p:spPr>
              <a:xfrm rot="7182960">
                <a:off x="7216216" y="3127236"/>
                <a:ext cx="295339" cy="295339"/>
              </a:xfrm>
              <a:prstGeom prst="blockArc">
                <a:avLst>
                  <a:gd fmla="val 10800000" name="adj1"/>
                  <a:gd fmla="val 230013" name="adj2"/>
                  <a:gd fmla="val 8421" name="adj3"/>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20"/>
            <p:cNvSpPr/>
            <p:nvPr/>
          </p:nvSpPr>
          <p:spPr>
            <a:xfrm>
              <a:off x="6246000" y="3298425"/>
              <a:ext cx="228600" cy="2286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rot="1755499">
              <a:off x="6365827" y="3565248"/>
              <a:ext cx="1516119" cy="396345"/>
            </a:xfrm>
            <a:prstGeom prst="arc">
              <a:avLst>
                <a:gd fmla="val 11004147" name="adj1"/>
                <a:gd fmla="val 16565018" name="adj2"/>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 name="Google Shape;134;p20"/>
          <p:cNvSpPr/>
          <p:nvPr/>
        </p:nvSpPr>
        <p:spPr>
          <a:xfrm rot="5400000">
            <a:off x="7572450" y="3129175"/>
            <a:ext cx="1074000" cy="1074000"/>
          </a:xfrm>
          <a:prstGeom prst="blockArc">
            <a:avLst>
              <a:gd fmla="val 16161586" name="adj1"/>
              <a:gd fmla="val 36524" name="adj2"/>
              <a:gd fmla="val 3989" name="adj3"/>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7648675" y="3969875"/>
            <a:ext cx="228600" cy="2286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rot="5400000">
            <a:off x="7707475" y="3277625"/>
            <a:ext cx="801600" cy="801600"/>
          </a:xfrm>
          <a:prstGeom prst="arc">
            <a:avLst>
              <a:gd fmla="val 16200000" name="adj1"/>
              <a:gd fmla="val 0" name="adj2"/>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7" name="Google Shape;137;p20"/>
          <p:cNvCxnSpPr>
            <a:stCxn id="136" idx="2"/>
          </p:cNvCxnSpPr>
          <p:nvPr/>
        </p:nvCxnSpPr>
        <p:spPr>
          <a:xfrm flipH="1">
            <a:off x="7917775" y="4079225"/>
            <a:ext cx="190500" cy="3000"/>
          </a:xfrm>
          <a:prstGeom prst="straightConnector1">
            <a:avLst/>
          </a:prstGeom>
          <a:noFill/>
          <a:ln cap="flat" cmpd="sng" w="9525">
            <a:solidFill>
              <a:srgbClr val="000000"/>
            </a:solidFill>
            <a:prstDash val="dash"/>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Ideation</a:t>
            </a:r>
            <a:endParaRPr/>
          </a:p>
        </p:txBody>
      </p:sp>
      <p:graphicFrame>
        <p:nvGraphicFramePr>
          <p:cNvPr id="143" name="Google Shape;143;p21"/>
          <p:cNvGraphicFramePr/>
          <p:nvPr/>
        </p:nvGraphicFramePr>
        <p:xfrm>
          <a:off x="311700" y="1106085"/>
          <a:ext cx="3000000" cy="3000000"/>
        </p:xfrm>
        <a:graphic>
          <a:graphicData uri="http://schemas.openxmlformats.org/drawingml/2006/table">
            <a:tbl>
              <a:tblPr>
                <a:noFill/>
                <a:tableStyleId>{3454BD31-B1E7-488C-9FC8-53F80E6F2494}</a:tableStyleId>
              </a:tblPr>
              <a:tblGrid>
                <a:gridCol w="1790900"/>
                <a:gridCol w="3514575"/>
                <a:gridCol w="3215100"/>
              </a:tblGrid>
              <a:tr h="497050">
                <a:tc>
                  <a:txBody>
                    <a:bodyPr/>
                    <a:lstStyle/>
                    <a:p>
                      <a:pPr indent="0" lvl="0" marL="0" rtl="0" algn="ctr">
                        <a:spcBef>
                          <a:spcPts val="0"/>
                        </a:spcBef>
                        <a:spcAft>
                          <a:spcPts val="0"/>
                        </a:spcAft>
                        <a:buNone/>
                      </a:pPr>
                      <a:r>
                        <a:rPr lang="en"/>
                        <a:t>Requirement</a:t>
                      </a:r>
                      <a:endParaRPr/>
                    </a:p>
                  </a:txBody>
                  <a:tcPr marT="91425" marB="91425" marR="91425" marL="91425" anchor="ctr"/>
                </a:tc>
                <a:tc gridSpan="2">
                  <a:txBody>
                    <a:bodyPr/>
                    <a:lstStyle/>
                    <a:p>
                      <a:pPr indent="0" lvl="0" marL="0" rtl="0" algn="ctr">
                        <a:spcBef>
                          <a:spcPts val="0"/>
                        </a:spcBef>
                        <a:spcAft>
                          <a:spcPts val="0"/>
                        </a:spcAft>
                        <a:buNone/>
                      </a:pPr>
                      <a:r>
                        <a:rPr lang="en"/>
                        <a:t>Solutions</a:t>
                      </a:r>
                      <a:endParaRPr/>
                    </a:p>
                  </a:txBody>
                  <a:tcPr marT="91425" marB="91425" marR="91425" marL="91425" anchor="ctr"/>
                </a:tc>
                <a:tc hMerge="1"/>
              </a:tr>
              <a:tr h="1648575">
                <a:tc>
                  <a:txBody>
                    <a:bodyPr/>
                    <a:lstStyle/>
                    <a:p>
                      <a:pPr indent="0" lvl="0" marL="0" rtl="0" algn="ctr">
                        <a:spcBef>
                          <a:spcPts val="0"/>
                        </a:spcBef>
                        <a:spcAft>
                          <a:spcPts val="0"/>
                        </a:spcAft>
                        <a:buNone/>
                      </a:pPr>
                      <a:r>
                        <a:rPr lang="en"/>
                        <a:t>Aim Fire Extinguisher</a:t>
                      </a:r>
                      <a:endParaRPr/>
                    </a:p>
                  </a:txBody>
                  <a:tcPr marT="91425" marB="91425" marR="91425" marL="91425" anchor="ctr"/>
                </a:tc>
                <a:tc>
                  <a:txBody>
                    <a:bodyPr/>
                    <a:lstStyle/>
                    <a:p>
                      <a:pPr indent="0" lvl="0" marL="0" rtl="0" algn="ctr">
                        <a:spcBef>
                          <a:spcPts val="0"/>
                        </a:spcBef>
                        <a:spcAft>
                          <a:spcPts val="0"/>
                        </a:spcAft>
                        <a:buNone/>
                      </a:pPr>
                      <a:r>
                        <a:rPr lang="en"/>
                        <a:t>Rotate Portion of Hose</a:t>
                      </a:r>
                      <a:endParaRPr/>
                    </a:p>
                  </a:txBody>
                  <a:tcPr marT="91425" marB="91425" marR="91425" marL="91425" anchor="b"/>
                </a:tc>
                <a:tc>
                  <a:txBody>
                    <a:bodyPr/>
                    <a:lstStyle/>
                    <a:p>
                      <a:pPr indent="0" lvl="0" marL="0" rtl="0" algn="ctr">
                        <a:spcBef>
                          <a:spcPts val="0"/>
                        </a:spcBef>
                        <a:spcAft>
                          <a:spcPts val="0"/>
                        </a:spcAft>
                        <a:buNone/>
                      </a:pPr>
                      <a:r>
                        <a:rPr lang="en"/>
                        <a:t>Rotate Entire Extinguisher</a:t>
                      </a:r>
                      <a:endParaRPr/>
                    </a:p>
                  </a:txBody>
                  <a:tcPr marT="91425" marB="91425" marR="91425" marL="91425" anchor="b"/>
                </a:tc>
              </a:tr>
              <a:tr h="1711100">
                <a:tc>
                  <a:txBody>
                    <a:bodyPr/>
                    <a:lstStyle/>
                    <a:p>
                      <a:pPr indent="0" lvl="0" marL="0" rtl="0" algn="ctr">
                        <a:spcBef>
                          <a:spcPts val="0"/>
                        </a:spcBef>
                        <a:spcAft>
                          <a:spcPts val="0"/>
                        </a:spcAft>
                        <a:buNone/>
                      </a:pPr>
                      <a:r>
                        <a:rPr lang="en"/>
                        <a:t>Mount Fire Extinguisher</a:t>
                      </a:r>
                      <a:endParaRPr/>
                    </a:p>
                  </a:txBody>
                  <a:tcPr marT="91425" marB="91425" marR="91425" marL="91425" anchor="ctr"/>
                </a:tc>
                <a:tc>
                  <a:txBody>
                    <a:bodyPr/>
                    <a:lstStyle/>
                    <a:p>
                      <a:pPr indent="0" lvl="0" marL="0" rtl="0" algn="ctr">
                        <a:spcBef>
                          <a:spcPts val="0"/>
                        </a:spcBef>
                        <a:spcAft>
                          <a:spcPts val="0"/>
                        </a:spcAft>
                        <a:buNone/>
                      </a:pPr>
                      <a:r>
                        <a:rPr lang="en"/>
                        <a:t>Bracket</a:t>
                      </a:r>
                      <a:endParaRPr/>
                    </a:p>
                  </a:txBody>
                  <a:tcPr marT="91425" marB="91425" marR="91425" marL="91425" anchor="b"/>
                </a:tc>
                <a:tc>
                  <a:txBody>
                    <a:bodyPr/>
                    <a:lstStyle/>
                    <a:p>
                      <a:pPr indent="0" lvl="0" marL="0" rtl="0" algn="ctr">
                        <a:spcBef>
                          <a:spcPts val="0"/>
                        </a:spcBef>
                        <a:spcAft>
                          <a:spcPts val="0"/>
                        </a:spcAft>
                        <a:buNone/>
                      </a:pPr>
                      <a:r>
                        <a:rPr lang="en"/>
                        <a:t>Enclosure</a:t>
                      </a:r>
                      <a:endParaRPr/>
                    </a:p>
                  </a:txBody>
                  <a:tcPr marT="91425" marB="91425" marR="91425" marL="91425" anchor="b"/>
                </a:tc>
              </a:tr>
            </a:tbl>
          </a:graphicData>
        </a:graphic>
      </p:graphicFrame>
      <p:grpSp>
        <p:nvGrpSpPr>
          <p:cNvPr id="144" name="Google Shape;144;p21"/>
          <p:cNvGrpSpPr/>
          <p:nvPr/>
        </p:nvGrpSpPr>
        <p:grpSpPr>
          <a:xfrm>
            <a:off x="6164625" y="1689413"/>
            <a:ext cx="1964625" cy="1187625"/>
            <a:chOff x="6659125" y="1737725"/>
            <a:chExt cx="1964625" cy="1187625"/>
          </a:xfrm>
        </p:grpSpPr>
        <p:pic>
          <p:nvPicPr>
            <p:cNvPr id="145" name="Google Shape;145;p21"/>
            <p:cNvPicPr preferRelativeResize="0"/>
            <p:nvPr/>
          </p:nvPicPr>
          <p:blipFill rotWithShape="1">
            <a:blip r:embed="rId3">
              <a:alphaModFix/>
            </a:blip>
            <a:srcRect b="0" l="30882" r="22134" t="0"/>
            <a:stretch/>
          </p:blipFill>
          <p:spPr>
            <a:xfrm>
              <a:off x="7445200" y="1737725"/>
              <a:ext cx="558000" cy="1187625"/>
            </a:xfrm>
            <a:prstGeom prst="rect">
              <a:avLst/>
            </a:prstGeom>
            <a:noFill/>
            <a:ln>
              <a:noFill/>
            </a:ln>
          </p:spPr>
        </p:pic>
        <p:sp>
          <p:nvSpPr>
            <p:cNvPr id="146" name="Google Shape;146;p21"/>
            <p:cNvSpPr/>
            <p:nvPr/>
          </p:nvSpPr>
          <p:spPr>
            <a:xfrm>
              <a:off x="6659125" y="2056800"/>
              <a:ext cx="812100" cy="812100"/>
            </a:xfrm>
            <a:prstGeom prst="curvedRightArrow">
              <a:avLst>
                <a:gd fmla="val 25000" name="adj1"/>
                <a:gd fmla="val 50000" name="adj2"/>
                <a:gd fmla="val 25000" name="adj3"/>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nvSpPr>
          <p:spPr>
            <a:xfrm>
              <a:off x="7811650" y="2056800"/>
              <a:ext cx="812100" cy="812100"/>
            </a:xfrm>
            <a:prstGeom prst="curvedLeftArrow">
              <a:avLst>
                <a:gd fmla="val 25000" name="adj1"/>
                <a:gd fmla="val 50000" name="adj2"/>
                <a:gd fmla="val 25000" name="adj3"/>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21"/>
          <p:cNvGrpSpPr/>
          <p:nvPr/>
        </p:nvGrpSpPr>
        <p:grpSpPr>
          <a:xfrm>
            <a:off x="6299648" y="3668868"/>
            <a:ext cx="1694576" cy="871430"/>
            <a:chOff x="4523398" y="3421218"/>
            <a:chExt cx="1694576" cy="871430"/>
          </a:xfrm>
        </p:grpSpPr>
        <p:grpSp>
          <p:nvGrpSpPr>
            <p:cNvPr id="149" name="Google Shape;149;p21"/>
            <p:cNvGrpSpPr/>
            <p:nvPr/>
          </p:nvGrpSpPr>
          <p:grpSpPr>
            <a:xfrm>
              <a:off x="4631802" y="3421218"/>
              <a:ext cx="1586172" cy="847661"/>
              <a:chOff x="4246200" y="3421100"/>
              <a:chExt cx="1971625" cy="1053650"/>
            </a:xfrm>
          </p:grpSpPr>
          <p:sp>
            <p:nvSpPr>
              <p:cNvPr id="150" name="Google Shape;150;p21"/>
              <p:cNvSpPr/>
              <p:nvPr/>
            </p:nvSpPr>
            <p:spPr>
              <a:xfrm>
                <a:off x="4382125" y="3421100"/>
                <a:ext cx="1835700" cy="812100"/>
              </a:xfrm>
              <a:prstGeom prst="cube">
                <a:avLst>
                  <a:gd fmla="val 25000" name="adj"/>
                </a:avLst>
              </a:prstGeom>
              <a:solidFill>
                <a:srgbClr val="9999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a:off x="4572000" y="3835550"/>
                <a:ext cx="211500" cy="2115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a:off x="4246200" y="3937450"/>
                <a:ext cx="537300" cy="537300"/>
              </a:xfrm>
              <a:prstGeom prst="diagStripe">
                <a:avLst>
                  <a:gd fmla="val 61153" name="adj"/>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21"/>
            <p:cNvSpPr/>
            <p:nvPr/>
          </p:nvSpPr>
          <p:spPr>
            <a:xfrm rot="-8100111">
              <a:off x="4582736" y="4011920"/>
              <a:ext cx="194451" cy="248357"/>
            </a:xfrm>
            <a:prstGeom prst="flowChartManualOperation">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21"/>
          <p:cNvGrpSpPr/>
          <p:nvPr/>
        </p:nvGrpSpPr>
        <p:grpSpPr>
          <a:xfrm>
            <a:off x="3100079" y="1741250"/>
            <a:ext cx="1376671" cy="1179200"/>
            <a:chOff x="2167304" y="1617425"/>
            <a:chExt cx="1376671" cy="1179200"/>
          </a:xfrm>
        </p:grpSpPr>
        <p:sp>
          <p:nvSpPr>
            <p:cNvPr id="155" name="Google Shape;155;p21"/>
            <p:cNvSpPr/>
            <p:nvPr/>
          </p:nvSpPr>
          <p:spPr>
            <a:xfrm>
              <a:off x="2624925" y="2133000"/>
              <a:ext cx="354900" cy="354900"/>
            </a:xfrm>
            <a:prstGeom prst="ellipse">
              <a:avLst/>
            </a:prstGeom>
            <a:solidFill>
              <a:srgbClr val="9999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a:off x="2753625" y="1737725"/>
              <a:ext cx="97500" cy="864300"/>
            </a:xfrm>
            <a:prstGeom prst="rect">
              <a:avLst/>
            </a:prstGeom>
            <a:solidFill>
              <a:srgbClr val="43434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1"/>
            <p:cNvSpPr/>
            <p:nvPr/>
          </p:nvSpPr>
          <p:spPr>
            <a:xfrm rot="10800000">
              <a:off x="2753575" y="2404225"/>
              <a:ext cx="392400" cy="392400"/>
            </a:xfrm>
            <a:prstGeom prst="blockArc">
              <a:avLst>
                <a:gd fmla="val 16200000" name="adj1"/>
                <a:gd fmla="val 0" name="adj2"/>
                <a:gd fmla="val 25000" name="adj3"/>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2948775" y="2698225"/>
              <a:ext cx="595200" cy="98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p:nvPr/>
          </p:nvSpPr>
          <p:spPr>
            <a:xfrm rot="-2700000">
              <a:off x="2255435" y="2097669"/>
              <a:ext cx="425537" cy="425537"/>
            </a:xfrm>
            <a:prstGeom prst="bentArrow">
              <a:avLst>
                <a:gd fmla="val 25000" name="adj1"/>
                <a:gd fmla="val 25000" name="adj2"/>
                <a:gd fmla="val 25000" name="adj3"/>
                <a:gd fmla="val 43750" name="adj4"/>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1"/>
            <p:cNvSpPr/>
            <p:nvPr/>
          </p:nvSpPr>
          <p:spPr>
            <a:xfrm flipH="1" rot="2700000">
              <a:off x="2939562" y="2097262"/>
              <a:ext cx="425537" cy="426385"/>
            </a:xfrm>
            <a:prstGeom prst="bentArrow">
              <a:avLst>
                <a:gd fmla="val 25000" name="adj1"/>
                <a:gd fmla="val 25000" name="adj2"/>
                <a:gd fmla="val 25000" name="adj3"/>
                <a:gd fmla="val 43750" name="adj4"/>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1"/>
            <p:cNvSpPr/>
            <p:nvPr/>
          </p:nvSpPr>
          <p:spPr>
            <a:xfrm rot="-298">
              <a:off x="2720063" y="1617432"/>
              <a:ext cx="164625" cy="248361"/>
            </a:xfrm>
            <a:prstGeom prst="flowChartManualOperation">
              <a:avLst/>
            </a:prstGeom>
            <a:solidFill>
              <a:srgbClr val="43434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2" name="Google Shape;162;p21"/>
          <p:cNvPicPr preferRelativeResize="0"/>
          <p:nvPr/>
        </p:nvPicPr>
        <p:blipFill>
          <a:blip r:embed="rId4">
            <a:alphaModFix/>
          </a:blip>
          <a:stretch>
            <a:fillRect/>
          </a:stretch>
        </p:blipFill>
        <p:spPr>
          <a:xfrm>
            <a:off x="3191875" y="3344275"/>
            <a:ext cx="1284874" cy="1284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